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56" r:id="rId3"/>
    <p:sldId id="257" r:id="rId4"/>
    <p:sldId id="259" r:id="rId5"/>
    <p:sldId id="260" r:id="rId6"/>
    <p:sldId id="261" r:id="rId7"/>
    <p:sldId id="263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95" r:id="rId16"/>
    <p:sldId id="264" r:id="rId17"/>
    <p:sldId id="293" r:id="rId18"/>
    <p:sldId id="288" r:id="rId19"/>
    <p:sldId id="289" r:id="rId20"/>
    <p:sldId id="290" r:id="rId21"/>
    <p:sldId id="291" r:id="rId22"/>
    <p:sldId id="262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96" r:id="rId31"/>
    <p:sldId id="266" r:id="rId32"/>
    <p:sldId id="274" r:id="rId33"/>
    <p:sldId id="276" r:id="rId34"/>
    <p:sldId id="268" r:id="rId35"/>
    <p:sldId id="269" r:id="rId36"/>
  </p:sldIdLst>
  <p:sldSz cx="6858000" cy="9144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769"/>
    <a:srgbClr val="A5F622"/>
    <a:srgbClr val="B8FAC3"/>
    <a:srgbClr val="343434"/>
    <a:srgbClr val="2E2E2E"/>
    <a:srgbClr val="282828"/>
    <a:srgbClr val="4F4F4F"/>
    <a:srgbClr val="FFFF89"/>
    <a:srgbClr val="FA5D4C"/>
    <a:srgbClr val="F9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16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590" y="96"/>
      </p:cViewPr>
      <p:guideLst>
        <p:guide orient="horz" pos="2903"/>
        <p:guide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803" y="1011936"/>
            <a:ext cx="5297805" cy="538886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95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803" y="6400800"/>
            <a:ext cx="5297805" cy="2255520"/>
          </a:xfrm>
        </p:spPr>
        <p:txBody>
          <a:bodyPr>
            <a:normAutofit/>
          </a:bodyPr>
          <a:lstStyle>
            <a:lvl1pPr marL="0" indent="0" algn="l">
              <a:buNone/>
              <a:defRPr sz="1500" baseline="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57175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169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53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64894" y="508000"/>
            <a:ext cx="1393031" cy="78634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625" y="508000"/>
            <a:ext cx="4350544" cy="78634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34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6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03" y="1011936"/>
            <a:ext cx="5297805" cy="5388864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95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03" y="6400800"/>
            <a:ext cx="5297805" cy="225552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57175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529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803" y="2438402"/>
            <a:ext cx="2520315" cy="580178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6145" y="2438402"/>
            <a:ext cx="2520315" cy="580178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08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03" y="2289580"/>
            <a:ext cx="2520315" cy="97536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35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" y="3343400"/>
            <a:ext cx="2520315" cy="48862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449574" y="2289580"/>
            <a:ext cx="2523744" cy="97536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350" b="0" kern="1200" spc="8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8000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46145" y="3343400"/>
            <a:ext cx="2520315" cy="48862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83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0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5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09602"/>
            <a:ext cx="1800225" cy="2133596"/>
          </a:xfrm>
        </p:spPr>
        <p:txBody>
          <a:bodyPr anchor="b">
            <a:normAutofit/>
          </a:bodyPr>
          <a:lstStyle>
            <a:lvl1pPr>
              <a:defRPr sz="21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650" y="914400"/>
            <a:ext cx="3419475" cy="73152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202" y="2799648"/>
            <a:ext cx="1800225" cy="508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84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807200"/>
            <a:ext cx="6352223" cy="233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7010400"/>
            <a:ext cx="5614988" cy="12192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6352223" cy="6838564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8144787"/>
            <a:ext cx="5614988" cy="7960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62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13646" y="0"/>
            <a:ext cx="548640" cy="9144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9803" y="487680"/>
            <a:ext cx="5452110" cy="1767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03" y="2438402"/>
            <a:ext cx="4834890" cy="58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5317968" y="1472109"/>
            <a:ext cx="2539999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1580815-49C8-46ED-8380-F3CBB02E9FA1}" type="datetimeFigureOut">
              <a:rPr lang="ko-KR" altLang="en-US" smtClean="0"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4200366" y="5536109"/>
            <a:ext cx="4775200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0791" y="8229602"/>
            <a:ext cx="514350" cy="791633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AD2DCAE-8F9B-4B47-AC2C-1A5D64D7FC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5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0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1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1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png"/><Relationship Id="rId7" Type="http://schemas.openxmlformats.org/officeDocument/2006/relationships/image" Target="../media/image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55.png"/><Relationship Id="rId7" Type="http://schemas.openxmlformats.org/officeDocument/2006/relationships/image" Target="../media/image8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55.png"/><Relationship Id="rId7" Type="http://schemas.openxmlformats.org/officeDocument/2006/relationships/image" Target="../media/image87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27E745-1C20-44B8-BEDA-8F0B6A7BCABD}"/>
              </a:ext>
            </a:extLst>
          </p:cNvPr>
          <p:cNvSpPr/>
          <p:nvPr/>
        </p:nvSpPr>
        <p:spPr>
          <a:xfrm>
            <a:off x="242047" y="1044439"/>
            <a:ext cx="6602506" cy="1237130"/>
          </a:xfrm>
          <a:prstGeom prst="rect">
            <a:avLst/>
          </a:prstGeom>
          <a:solidFill>
            <a:srgbClr val="F93F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CE810F-5C67-4A38-868C-E2BDA47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53" y="3237379"/>
            <a:ext cx="3429000" cy="1324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BE970D-21E6-48DA-B790-027B1A33BBA5}"/>
              </a:ext>
            </a:extLst>
          </p:cNvPr>
          <p:cNvSpPr txBox="1"/>
          <p:nvPr/>
        </p:nvSpPr>
        <p:spPr>
          <a:xfrm rot="1993127">
            <a:off x="5145796" y="3714486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i="1" dirty="0">
                <a:solidFill>
                  <a:srgbClr val="0070C0"/>
                </a:solidFill>
              </a:rPr>
              <a:t>2W </a:t>
            </a:r>
            <a:r>
              <a:rPr lang="en-US" altLang="ko-KR" sz="1050" i="1" dirty="0">
                <a:solidFill>
                  <a:srgbClr val="0070C0"/>
                </a:solidFill>
              </a:rPr>
              <a:t>COIN</a:t>
            </a:r>
            <a:endParaRPr lang="ko-KR" altLang="en-US" sz="1350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6AEA0-A98F-4583-ADCA-8229B0051CD6}"/>
              </a:ext>
            </a:extLst>
          </p:cNvPr>
          <p:cNvSpPr txBox="1"/>
          <p:nvPr/>
        </p:nvSpPr>
        <p:spPr>
          <a:xfrm>
            <a:off x="1045989" y="5440763"/>
            <a:ext cx="5092861" cy="199573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00250-3F92-4455-BEB8-8DACFA63EF06}"/>
              </a:ext>
            </a:extLst>
          </p:cNvPr>
          <p:cNvSpPr txBox="1"/>
          <p:nvPr/>
        </p:nvSpPr>
        <p:spPr>
          <a:xfrm>
            <a:off x="1503190" y="5491499"/>
            <a:ext cx="3908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i="1" dirty="0">
                <a:solidFill>
                  <a:srgbClr val="FB7769"/>
                </a:solidFill>
                <a:latin typeface="Bodoni MT Black" panose="02070A03080606020203" pitchFamily="18" charset="0"/>
              </a:rPr>
              <a:t>TWO WHEEL COIN</a:t>
            </a:r>
            <a:endParaRPr lang="ko-KR" altLang="en-US" sz="2700" i="1" dirty="0">
              <a:solidFill>
                <a:srgbClr val="FB7769"/>
              </a:solidFill>
              <a:latin typeface="Bodoni MT Black" panose="02070A03080606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6D112-1EE4-4F4B-8E3A-21B44D2F70BD}"/>
              </a:ext>
            </a:extLst>
          </p:cNvPr>
          <p:cNvSpPr txBox="1"/>
          <p:nvPr/>
        </p:nvSpPr>
        <p:spPr>
          <a:xfrm>
            <a:off x="2720152" y="5923459"/>
            <a:ext cx="1457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i="1" dirty="0"/>
              <a:t>WHITE PAPER</a:t>
            </a:r>
            <a:endParaRPr lang="ko-KR" altLang="en-US" sz="135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430A-25A1-43D2-93E4-06E5C279E4ED}"/>
              </a:ext>
            </a:extLst>
          </p:cNvPr>
          <p:cNvSpPr txBox="1"/>
          <p:nvPr/>
        </p:nvSpPr>
        <p:spPr>
          <a:xfrm>
            <a:off x="1399436" y="6724213"/>
            <a:ext cx="405912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i="1" dirty="0"/>
              <a:t>Cryptography that has evolved into daily life, beginning</a:t>
            </a:r>
          </a:p>
          <a:p>
            <a:pPr algn="ctr"/>
            <a:endParaRPr lang="en-US" altLang="ko-KR" sz="1050" b="1" i="1" dirty="0"/>
          </a:p>
          <a:p>
            <a:pPr algn="ctr"/>
            <a:r>
              <a:rPr lang="en-US" altLang="ko-KR" sz="1050" b="1" i="1" dirty="0"/>
              <a:t>With Auto-bike and It’s industrial sites.</a:t>
            </a:r>
            <a:endParaRPr lang="ko-KR" altLang="en-US" sz="1050" b="1" i="1" dirty="0"/>
          </a:p>
        </p:txBody>
      </p:sp>
    </p:spTree>
    <p:extLst>
      <p:ext uri="{BB962C8B-B14F-4D97-AF65-F5344CB8AC3E}">
        <p14:creationId xmlns:p14="http://schemas.microsoft.com/office/powerpoint/2010/main" val="36590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4460-BC2B-4017-8067-AE29A02B22C2}"/>
              </a:ext>
            </a:extLst>
          </p:cNvPr>
          <p:cNvSpPr txBox="1"/>
          <p:nvPr/>
        </p:nvSpPr>
        <p:spPr>
          <a:xfrm>
            <a:off x="649782" y="2087157"/>
            <a:ext cx="6149153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4E9F31-108B-452D-808C-C25BA9CC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4" y="2173584"/>
            <a:ext cx="2948653" cy="216878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FB968F-DCA8-499D-A35B-62C9E57C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4" y="4572000"/>
            <a:ext cx="2948653" cy="20777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9A3145-3416-4928-B180-557B8313D0A8}"/>
              </a:ext>
            </a:extLst>
          </p:cNvPr>
          <p:cNvSpPr txBox="1"/>
          <p:nvPr/>
        </p:nvSpPr>
        <p:spPr>
          <a:xfrm>
            <a:off x="3699357" y="2189784"/>
            <a:ext cx="3079689" cy="2091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에클레스톤</a:t>
            </a:r>
            <a:r>
              <a:rPr lang="ko-KR" altLang="en-US" sz="1100" b="1" dirty="0"/>
              <a:t> 회장은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미스터 </a:t>
            </a:r>
            <a:r>
              <a:rPr lang="ko-KR" altLang="en-US" sz="1100" b="1" dirty="0" err="1"/>
              <a:t>포뮬러</a:t>
            </a:r>
            <a:r>
              <a:rPr lang="ko-KR" altLang="en-US" sz="1100" b="1" dirty="0"/>
              <a:t> 원</a:t>
            </a:r>
            <a:r>
              <a:rPr lang="en-US" altLang="ko-KR" sz="1100" b="1" dirty="0"/>
              <a:t>＇</a:t>
            </a:r>
            <a:r>
              <a:rPr lang="ko-KR" altLang="en-US" sz="1100" b="1" dirty="0"/>
              <a:t>으로</a:t>
            </a:r>
            <a:br>
              <a:rPr lang="en-US" altLang="ko-KR" sz="1100" b="1" dirty="0"/>
            </a:br>
            <a:r>
              <a:rPr lang="ko-KR" altLang="en-US" sz="1100" b="1" dirty="0"/>
              <a:t>불리며 전세계 모토스포츠계에 가장 영향력이 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큰 인물로 손 꼽힌다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r>
              <a:rPr lang="ko-KR" altLang="en-US" sz="1100" b="1" dirty="0"/>
              <a:t>그가 이끄는 </a:t>
            </a:r>
            <a:r>
              <a:rPr lang="en-US" altLang="ko-KR" sz="1100" b="1" dirty="0"/>
              <a:t>FORM(Formula One Manage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err="1"/>
              <a:t>Ment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社는 국제 자동차 연맹</a:t>
            </a:r>
            <a:r>
              <a:rPr lang="en-US" altLang="ko-KR" sz="1100" b="1" dirty="0"/>
              <a:t>(FIA)</a:t>
            </a:r>
            <a:r>
              <a:rPr lang="ko-KR" altLang="en-US" sz="1100" b="1" dirty="0"/>
              <a:t>으로부터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2110</a:t>
            </a:r>
            <a:r>
              <a:rPr lang="ko-KR" altLang="en-US" sz="1100" b="1" dirty="0"/>
              <a:t>년까지 </a:t>
            </a:r>
            <a:r>
              <a:rPr lang="en-US" altLang="ko-KR" sz="1100" b="1" dirty="0"/>
              <a:t>199</a:t>
            </a:r>
            <a:r>
              <a:rPr lang="ko-KR" altLang="en-US" sz="1100" b="1" dirty="0"/>
              <a:t>년간의 </a:t>
            </a:r>
            <a:r>
              <a:rPr lang="en-US" altLang="ko-KR" sz="1100" b="1" dirty="0"/>
              <a:t>F1 </a:t>
            </a:r>
            <a:r>
              <a:rPr lang="ko-KR" altLang="en-US" sz="1100" b="1" dirty="0"/>
              <a:t>그랑프리 운영권을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획득했으며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자산 가치가 </a:t>
            </a:r>
            <a:r>
              <a:rPr lang="en-US" altLang="ko-KR" sz="1100" b="1" dirty="0"/>
              <a:t>4</a:t>
            </a:r>
            <a:r>
              <a:rPr lang="ko-KR" altLang="en-US" sz="1100" b="1" dirty="0"/>
              <a:t>조원</a:t>
            </a:r>
            <a:r>
              <a:rPr lang="en-US" altLang="ko-KR" sz="1100" b="1" dirty="0"/>
              <a:t>(40</a:t>
            </a:r>
            <a:r>
              <a:rPr lang="ko-KR" altLang="en-US" sz="1100" b="1" dirty="0"/>
              <a:t>억 달러</a:t>
            </a:r>
            <a:r>
              <a:rPr lang="en-US" altLang="ko-KR" sz="1100" b="1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2005</a:t>
            </a:r>
            <a:r>
              <a:rPr lang="ko-KR" altLang="en-US" sz="1100" b="1" dirty="0"/>
              <a:t>년 기준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규모이다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22BC2-FDE9-43C8-94EF-6DF4EEEC04C0}"/>
              </a:ext>
            </a:extLst>
          </p:cNvPr>
          <p:cNvSpPr txBox="1"/>
          <p:nvPr/>
        </p:nvSpPr>
        <p:spPr>
          <a:xfrm>
            <a:off x="831003" y="6579706"/>
            <a:ext cx="2420856" cy="313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>
                <a:solidFill>
                  <a:srgbClr val="FFFF00"/>
                </a:solidFill>
              </a:rPr>
              <a:t>에클레스톤</a:t>
            </a:r>
            <a:r>
              <a:rPr lang="ko-KR" altLang="en-US" sz="1100" b="1" dirty="0">
                <a:solidFill>
                  <a:srgbClr val="FFFF00"/>
                </a:solidFill>
              </a:rPr>
              <a:t> 회장과 프랑스 총회에서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AE711D-6C19-4D51-8D22-99AC4A6B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63" y="7123663"/>
            <a:ext cx="6025848" cy="18538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0" name="Picture 2" descr="2015 F1] 에클레스톤 '커스토머 카' 원한다.">
            <a:extLst>
              <a:ext uri="{FF2B5EF4-FFF2-40B4-BE49-F238E27FC236}">
                <a16:creationId xmlns:a16="http://schemas.microsoft.com/office/drawing/2014/main" id="{6E448051-E678-4D89-8F66-1A78108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62" y="4579441"/>
            <a:ext cx="3053649" cy="2070331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67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D7C0F-4E44-4622-B7E3-A5458FB3CB9E}"/>
              </a:ext>
            </a:extLst>
          </p:cNvPr>
          <p:cNvSpPr txBox="1"/>
          <p:nvPr/>
        </p:nvSpPr>
        <p:spPr>
          <a:xfrm>
            <a:off x="691189" y="1848006"/>
            <a:ext cx="6149153" cy="725871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59D842-8896-4A28-9D07-5BDE97EF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9" y="2029423"/>
            <a:ext cx="3278703" cy="38708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96EEE8-DE50-47FE-A2C4-EAD47E41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10" y="5237783"/>
            <a:ext cx="3383336" cy="38708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B2B4BC-8BCA-48C5-AD45-6FE0BE0085A6}"/>
              </a:ext>
            </a:extLst>
          </p:cNvPr>
          <p:cNvSpPr txBox="1"/>
          <p:nvPr/>
        </p:nvSpPr>
        <p:spPr>
          <a:xfrm>
            <a:off x="3983222" y="2649169"/>
            <a:ext cx="2888932" cy="1649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FFFF00"/>
                </a:solidFill>
              </a:rPr>
              <a:t>한국 최초 국제 </a:t>
            </a:r>
            <a:r>
              <a:rPr lang="ko-KR" altLang="en-US" sz="1200" b="1" dirty="0" err="1">
                <a:solidFill>
                  <a:srgbClr val="FFFF00"/>
                </a:solidFill>
              </a:rPr>
              <a:t>태백준용서킷</a:t>
            </a:r>
            <a:r>
              <a:rPr lang="ko-KR" altLang="en-US" sz="1200" b="1" dirty="0">
                <a:solidFill>
                  <a:srgbClr val="FFFF00"/>
                </a:solidFill>
              </a:rPr>
              <a:t> 건설 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marL="171450" indent="-1714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FFFF00"/>
                </a:solidFill>
              </a:rPr>
              <a:t>국내 최초 이륜차 교육장</a:t>
            </a:r>
            <a:r>
              <a:rPr lang="en-US" altLang="ko-KR" sz="1200" b="1" dirty="0">
                <a:solidFill>
                  <a:srgbClr val="FFFF00"/>
                </a:solidFill>
              </a:rPr>
              <a:t>/</a:t>
            </a:r>
            <a:r>
              <a:rPr lang="ko-KR" altLang="en-US" sz="1200" b="1" dirty="0">
                <a:solidFill>
                  <a:srgbClr val="FFFF00"/>
                </a:solidFill>
              </a:rPr>
              <a:t>경기장 운영</a:t>
            </a:r>
          </a:p>
          <a:p>
            <a:pPr marL="171450" indent="-1714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/>
              <a:t>KT&amp;G </a:t>
            </a:r>
            <a:r>
              <a:rPr lang="ko-KR" altLang="en-US" sz="1200" b="1" dirty="0"/>
              <a:t>경기 레이스 주최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17602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0148D-2F67-4754-99A2-5BC4BACD692A}"/>
              </a:ext>
            </a:extLst>
          </p:cNvPr>
          <p:cNvSpPr txBox="1"/>
          <p:nvPr/>
        </p:nvSpPr>
        <p:spPr>
          <a:xfrm>
            <a:off x="669872" y="2057845"/>
            <a:ext cx="5961080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C18937-CCA0-4DBA-B586-022A2032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05" y="4500627"/>
            <a:ext cx="3428546" cy="233798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6B2DE1-7748-4649-8FBD-BE5A5B79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2" y="6855658"/>
            <a:ext cx="3148219" cy="18002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A316174-6716-4252-8C6C-6B01F73A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01" y="6852588"/>
            <a:ext cx="2914650" cy="18002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9E4FB4A-E58E-4A8B-A60B-E2EBF7C96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82" y="2055354"/>
            <a:ext cx="4015476" cy="27028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9D553E-217B-4817-A7BB-2B47E4837FBA}"/>
              </a:ext>
            </a:extLst>
          </p:cNvPr>
          <p:cNvSpPr txBox="1"/>
          <p:nvPr/>
        </p:nvSpPr>
        <p:spPr>
          <a:xfrm>
            <a:off x="4868289" y="2636579"/>
            <a:ext cx="1620957" cy="77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북한 금강산 모터 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 err="1"/>
              <a:t>투어링</a:t>
            </a:r>
            <a:r>
              <a:rPr lang="ko-KR" altLang="en-US" sz="1200" b="1" dirty="0"/>
              <a:t>  기자회견</a:t>
            </a:r>
            <a:endParaRPr lang="en-US" altLang="ko-KR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A965A9-F531-450B-A6C3-A80748EF6140}"/>
              </a:ext>
            </a:extLst>
          </p:cNvPr>
          <p:cNvSpPr txBox="1"/>
          <p:nvPr/>
        </p:nvSpPr>
        <p:spPr>
          <a:xfrm>
            <a:off x="985408" y="5438377"/>
            <a:ext cx="2031325" cy="77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전세계 모터 </a:t>
            </a:r>
            <a:r>
              <a:rPr lang="ko-KR" altLang="en-US" sz="1200" b="1" dirty="0" err="1"/>
              <a:t>라이더들의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북한 금강산 모터 </a:t>
            </a:r>
            <a:r>
              <a:rPr lang="ko-KR" altLang="en-US" sz="1200" b="1" dirty="0" err="1"/>
              <a:t>투어링</a:t>
            </a:r>
            <a:endParaRPr lang="en-US" altLang="ko-KR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E05EB-C3DC-4234-B86E-3CE7C3A05634}"/>
              </a:ext>
            </a:extLst>
          </p:cNvPr>
          <p:cNvSpPr txBox="1"/>
          <p:nvPr/>
        </p:nvSpPr>
        <p:spPr>
          <a:xfrm>
            <a:off x="600596" y="8628414"/>
            <a:ext cx="2755883" cy="402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 err="1"/>
              <a:t>신준용회장과</a:t>
            </a:r>
            <a:r>
              <a:rPr lang="ko-KR" altLang="en-US" sz="1200" b="1" dirty="0"/>
              <a:t> 현대그룹 </a:t>
            </a:r>
            <a:r>
              <a:rPr lang="ko-KR" altLang="en-US" sz="1200" b="1" dirty="0" err="1"/>
              <a:t>정몽준회장</a:t>
            </a:r>
            <a:endParaRPr lang="en-US" altLang="ko-KR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2AAC4-E645-4AC0-B7D4-D73412D2D06E}"/>
              </a:ext>
            </a:extLst>
          </p:cNvPr>
          <p:cNvSpPr txBox="1"/>
          <p:nvPr/>
        </p:nvSpPr>
        <p:spPr>
          <a:xfrm>
            <a:off x="4194033" y="8624400"/>
            <a:ext cx="1832553" cy="402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현대그룹 김윤규 대표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54830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1627B-6E59-4BF3-8FA2-46DEB0624C86}"/>
              </a:ext>
            </a:extLst>
          </p:cNvPr>
          <p:cNvSpPr txBox="1"/>
          <p:nvPr/>
        </p:nvSpPr>
        <p:spPr>
          <a:xfrm>
            <a:off x="640389" y="1989972"/>
            <a:ext cx="5961080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5BBD61-94A1-45BA-8491-B8553676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4" y="2619818"/>
            <a:ext cx="2721936" cy="20574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845CD1-D998-4B05-BA30-CA43791B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68" y="2619818"/>
            <a:ext cx="2657475" cy="20574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50EC94-0613-44EE-82A2-256F62A0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4676775"/>
            <a:ext cx="2714625" cy="221242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F50883-2407-43CD-B653-FEC7DF46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" y="6924232"/>
            <a:ext cx="2721936" cy="185399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2EC0C0-B57E-48D8-964C-4C866979B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968" y="6924232"/>
            <a:ext cx="2590800" cy="185399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ECD08B-438E-410E-AEE9-EBF491B4D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968" y="4676775"/>
            <a:ext cx="2590800" cy="221242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2E1C4F-9D9A-410F-A18B-77937D8B14A0}"/>
              </a:ext>
            </a:extLst>
          </p:cNvPr>
          <p:cNvSpPr txBox="1"/>
          <p:nvPr/>
        </p:nvSpPr>
        <p:spPr>
          <a:xfrm>
            <a:off x="1902390" y="2004286"/>
            <a:ext cx="3155385" cy="50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/>
              <a:t>북한 국제 금강산 모터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투어링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7537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8F565-7CB8-4D6D-A5BF-828D2FF16A35}"/>
              </a:ext>
            </a:extLst>
          </p:cNvPr>
          <p:cNvSpPr txBox="1"/>
          <p:nvPr/>
        </p:nvSpPr>
        <p:spPr>
          <a:xfrm>
            <a:off x="704884" y="2032504"/>
            <a:ext cx="5961080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5FE802-E0D3-4CD2-A26F-3C14D482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5" y="4198189"/>
            <a:ext cx="3767390" cy="252412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7C4C2-E3B8-45EE-B5D3-18314D64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39" y="6464698"/>
            <a:ext cx="4105275" cy="252412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90E8CA-C189-4FBA-AC80-086E4424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421" y="2066607"/>
            <a:ext cx="3347193" cy="254190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915FF4-08C7-4E2E-976B-8A15CEFEAFEB}"/>
              </a:ext>
            </a:extLst>
          </p:cNvPr>
          <p:cNvSpPr txBox="1"/>
          <p:nvPr/>
        </p:nvSpPr>
        <p:spPr>
          <a:xfrm>
            <a:off x="768384" y="2660057"/>
            <a:ext cx="3806592" cy="8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2017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일 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  TAGO</a:t>
            </a:r>
            <a:r>
              <a:rPr lang="ko-KR" altLang="en-US" sz="1400" b="1" dirty="0"/>
              <a:t> 진안 </a:t>
            </a:r>
            <a:r>
              <a:rPr lang="ko-KR" altLang="en-US" sz="1400" b="1" dirty="0" err="1"/>
              <a:t>홍삼배</a:t>
            </a:r>
            <a:r>
              <a:rPr lang="ko-KR" altLang="en-US" sz="1400" b="1" dirty="0"/>
              <a:t> 행사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07615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92986-07FA-461C-9CB1-256F96C42B80}"/>
              </a:ext>
            </a:extLst>
          </p:cNvPr>
          <p:cNvSpPr txBox="1"/>
          <p:nvPr/>
        </p:nvSpPr>
        <p:spPr>
          <a:xfrm>
            <a:off x="572285" y="1930400"/>
            <a:ext cx="6253036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4AD54B-050E-404E-9105-E3F35A36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4" y="2378353"/>
            <a:ext cx="5254351" cy="18571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C8249F-9864-42EC-A2B2-9D23CE30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4" y="4465770"/>
            <a:ext cx="4332492" cy="2174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B1DB5A-9481-408B-9686-DEACF5AB5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60" y="4465769"/>
            <a:ext cx="966355" cy="2174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F7E7733-3F2F-4505-A742-F86DB53A5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89" y="4977254"/>
            <a:ext cx="6130132" cy="3287307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91AF9B3-4AB3-4A24-B9FD-1C40A5348228}"/>
              </a:ext>
            </a:extLst>
          </p:cNvPr>
          <p:cNvSpPr/>
          <p:nvPr/>
        </p:nvSpPr>
        <p:spPr>
          <a:xfrm>
            <a:off x="4702629" y="4925267"/>
            <a:ext cx="1056903" cy="3398672"/>
          </a:xfrm>
          <a:prstGeom prst="roundRect">
            <a:avLst>
              <a:gd name="adj" fmla="val 4308"/>
            </a:avLst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4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E8FA7E-7C07-427E-84AD-6FAA087E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40" y="2428028"/>
            <a:ext cx="4657060" cy="67159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54EC5-25AF-4407-BD1F-EBFFC8E6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543051"/>
            <a:ext cx="2392325" cy="34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7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F40D4C-CC05-4035-9309-0A6CC0AE24B6}"/>
              </a:ext>
            </a:extLst>
          </p:cNvPr>
          <p:cNvSpPr/>
          <p:nvPr/>
        </p:nvSpPr>
        <p:spPr>
          <a:xfrm>
            <a:off x="942975" y="7658100"/>
            <a:ext cx="5159852" cy="1247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US Treasury Secretary: Bitcoin a “national security issue,” cryptocurrency  dominated by illicit activity and speculation | CryptoSlate">
            <a:extLst>
              <a:ext uri="{FF2B5EF4-FFF2-40B4-BE49-F238E27FC236}">
                <a16:creationId xmlns:a16="http://schemas.microsoft.com/office/drawing/2014/main" id="{A0C8643C-685B-4E4E-92FB-D1CF64BD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4" y="7648574"/>
            <a:ext cx="5597532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9D3E3F-1F98-486D-B63F-0F4024871625}"/>
              </a:ext>
            </a:extLst>
          </p:cNvPr>
          <p:cNvSpPr/>
          <p:nvPr/>
        </p:nvSpPr>
        <p:spPr>
          <a:xfrm>
            <a:off x="828830" y="1542949"/>
            <a:ext cx="5602816" cy="614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2F94E-9D51-4618-BE04-57BA8174496E}"/>
              </a:ext>
            </a:extLst>
          </p:cNvPr>
          <p:cNvSpPr txBox="1"/>
          <p:nvPr/>
        </p:nvSpPr>
        <p:spPr>
          <a:xfrm>
            <a:off x="1411343" y="1717613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기획재정부 허가 연합회 주요 사업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01C8C7-5D21-4266-B490-E26B1987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56" y="1693863"/>
            <a:ext cx="377826" cy="369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926D0-7FDE-4E0D-81FB-196F0C2FC1AF}"/>
              </a:ext>
            </a:extLst>
          </p:cNvPr>
          <p:cNvSpPr txBox="1"/>
          <p:nvPr/>
        </p:nvSpPr>
        <p:spPr>
          <a:xfrm>
            <a:off x="831441" y="2296289"/>
            <a:ext cx="5602816" cy="47657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2A49C-D69E-4F7D-A80D-0D3900AAFBD8}"/>
              </a:ext>
            </a:extLst>
          </p:cNvPr>
          <p:cNvSpPr txBox="1"/>
          <p:nvPr/>
        </p:nvSpPr>
        <p:spPr>
          <a:xfrm>
            <a:off x="867066" y="2352986"/>
            <a:ext cx="5602816" cy="390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bg1"/>
                </a:solidFill>
              </a:rPr>
              <a:t>이륜차안전운전 교육 및 교육 강사 라이선스 발급 사업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bg1"/>
                </a:solidFill>
              </a:rPr>
              <a:t>이륜차 배달을 전문으로 하는 라이더의 교육 및 일자리 창출 사업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bg1"/>
                </a:solidFill>
              </a:rPr>
              <a:t>이륜차 안전장비 공인인증 및 </a:t>
            </a:r>
            <a:r>
              <a:rPr lang="ko-KR" altLang="en-US" sz="1400" b="1" dirty="0" err="1">
                <a:solidFill>
                  <a:schemeClr val="bg1"/>
                </a:solidFill>
              </a:rPr>
              <a:t>경정비</a:t>
            </a:r>
            <a:r>
              <a:rPr lang="ko-KR" altLang="en-US" sz="1400" b="1" dirty="0">
                <a:solidFill>
                  <a:schemeClr val="bg1"/>
                </a:solidFill>
              </a:rPr>
              <a:t> 라이선스 발급 사업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bg1"/>
                </a:solidFill>
              </a:rPr>
              <a:t>이륜차 성능상태 </a:t>
            </a:r>
            <a:r>
              <a:rPr lang="ko-KR" altLang="en-US" sz="1400" b="1" dirty="0" err="1">
                <a:solidFill>
                  <a:schemeClr val="bg1"/>
                </a:solidFill>
              </a:rPr>
              <a:t>점검표</a:t>
            </a:r>
            <a:r>
              <a:rPr lang="ko-KR" altLang="en-US" sz="1400" b="1" dirty="0">
                <a:solidFill>
                  <a:schemeClr val="bg1"/>
                </a:solidFill>
              </a:rPr>
              <a:t> 발급 사업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bg1"/>
                </a:solidFill>
              </a:rPr>
              <a:t>중고 이륜차 판매 사업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이륜차 경주장 및 스포츠 이벤트 사업</a:t>
            </a:r>
            <a:endParaRPr lang="en-US" altLang="ko-KR" sz="1400" b="1" kern="0" spc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dirty="0">
                <a:solidFill>
                  <a:schemeClr val="bg1"/>
                </a:solidFill>
                <a:latin typeface="+mj-ea"/>
                <a:ea typeface="+mj-ea"/>
              </a:rPr>
              <a:t>이륜차 장비 대여 사업</a:t>
            </a:r>
            <a:endParaRPr lang="en-US" altLang="ko-KR" sz="140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dirty="0">
                <a:solidFill>
                  <a:schemeClr val="bg1"/>
                </a:solidFill>
                <a:latin typeface="+mj-ea"/>
                <a:ea typeface="+mj-ea"/>
              </a:rPr>
              <a:t>이륜차 배달대행 인증 및 쉼터 조성 사업</a:t>
            </a:r>
            <a:endParaRPr lang="en-US" altLang="ko-KR" sz="1400" b="1" kern="0" spc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이륜차 출판 사업</a:t>
            </a:r>
            <a:endParaRPr lang="en-US" altLang="ko-KR" sz="1400" b="1" kern="0" spc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E17067-D1A2-427C-87D9-71CABD86BD0D}"/>
              </a:ext>
            </a:extLst>
          </p:cNvPr>
          <p:cNvSpPr txBox="1"/>
          <p:nvPr/>
        </p:nvSpPr>
        <p:spPr>
          <a:xfrm>
            <a:off x="890066" y="6538664"/>
            <a:ext cx="4644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연합회 사업에 </a:t>
            </a:r>
            <a:r>
              <a:rPr lang="ko-KR" altLang="en-US" sz="1600" b="1" dirty="0" err="1">
                <a:solidFill>
                  <a:schemeClr val="bg1"/>
                </a:solidFill>
              </a:rPr>
              <a:t>투휠코인</a:t>
            </a:r>
            <a:r>
              <a:rPr lang="ko-KR" altLang="en-US" sz="1600" b="1" dirty="0">
                <a:solidFill>
                  <a:schemeClr val="bg1"/>
                </a:solidFill>
              </a:rPr>
              <a:t> 플랫폼 결제 솔루션 제공</a:t>
            </a:r>
          </a:p>
        </p:txBody>
      </p:sp>
    </p:spTree>
    <p:extLst>
      <p:ext uri="{BB962C8B-B14F-4D97-AF65-F5344CB8AC3E}">
        <p14:creationId xmlns:p14="http://schemas.microsoft.com/office/powerpoint/2010/main" val="198373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9C6E8E-C90F-405F-A409-07FEEDA72CBF}"/>
              </a:ext>
            </a:extLst>
          </p:cNvPr>
          <p:cNvSpPr/>
          <p:nvPr/>
        </p:nvSpPr>
        <p:spPr>
          <a:xfrm>
            <a:off x="825856" y="1676389"/>
            <a:ext cx="5629374" cy="3984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0AA9E-F8E3-496D-89FE-60612C630F8C}"/>
              </a:ext>
            </a:extLst>
          </p:cNvPr>
          <p:cNvSpPr txBox="1"/>
          <p:nvPr/>
        </p:nvSpPr>
        <p:spPr>
          <a:xfrm>
            <a:off x="1348993" y="1717610"/>
            <a:ext cx="37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기획재정부 허가 연합회 주요 사업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FD4C98-0C1A-4677-866C-5B863A14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07" y="1693860"/>
            <a:ext cx="386038" cy="369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B57F6-756C-4751-8AFC-36EAACFF6BA0}"/>
              </a:ext>
            </a:extLst>
          </p:cNvPr>
          <p:cNvSpPr txBox="1"/>
          <p:nvPr/>
        </p:nvSpPr>
        <p:spPr>
          <a:xfrm>
            <a:off x="842100" y="2372283"/>
            <a:ext cx="5629375" cy="670472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3B924-05FF-4684-8FCC-5E37F7FFF880}"/>
              </a:ext>
            </a:extLst>
          </p:cNvPr>
          <p:cNvSpPr txBox="1"/>
          <p:nvPr/>
        </p:nvSpPr>
        <p:spPr>
          <a:xfrm>
            <a:off x="886846" y="2329230"/>
            <a:ext cx="4782078" cy="454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FFC000"/>
                </a:solidFill>
              </a:rPr>
              <a:t>이륜차안전운전 교육 및 교육 강사 라이선스 발급 사업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5F9333-67F9-441E-B359-AD13225D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14" y="3026322"/>
            <a:ext cx="5567330" cy="575617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987E05-D09F-4873-95E4-AF5B81BD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004" y="4380614"/>
            <a:ext cx="1432339" cy="14141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1CB30B-ADAD-45ED-9A2B-A8090950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053" y="7240772"/>
            <a:ext cx="1058431" cy="10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012E1F-E0FE-42B9-A74C-940B6F32D100}"/>
              </a:ext>
            </a:extLst>
          </p:cNvPr>
          <p:cNvSpPr/>
          <p:nvPr/>
        </p:nvSpPr>
        <p:spPr>
          <a:xfrm>
            <a:off x="945603" y="1688261"/>
            <a:ext cx="5087062" cy="3984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1BF44-28A3-4C8B-AFCD-973F7D36BF41}"/>
              </a:ext>
            </a:extLst>
          </p:cNvPr>
          <p:cNvSpPr txBox="1"/>
          <p:nvPr/>
        </p:nvSpPr>
        <p:spPr>
          <a:xfrm>
            <a:off x="1468740" y="172948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기획재정부 허가 연합회 주요 사업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B338E5-B716-46FB-8DBD-3FA5EDBB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53" y="1705732"/>
            <a:ext cx="377826" cy="369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267078-C91D-48BB-BD06-7FB9D864BA1E}"/>
              </a:ext>
            </a:extLst>
          </p:cNvPr>
          <p:cNvSpPr txBox="1"/>
          <p:nvPr/>
        </p:nvSpPr>
        <p:spPr>
          <a:xfrm>
            <a:off x="818343" y="2386947"/>
            <a:ext cx="6015899" cy="670472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76BB6-D8FF-4378-89A1-DA787E35A369}"/>
              </a:ext>
            </a:extLst>
          </p:cNvPr>
          <p:cNvSpPr txBox="1"/>
          <p:nvPr/>
        </p:nvSpPr>
        <p:spPr>
          <a:xfrm>
            <a:off x="886846" y="2341108"/>
            <a:ext cx="5064207" cy="454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FFC000"/>
                </a:solidFill>
              </a:rPr>
              <a:t>이륜차 안전 장비 공인 인증 및 </a:t>
            </a:r>
            <a:r>
              <a:rPr lang="ko-KR" altLang="en-US" sz="1400" b="1" dirty="0" err="1">
                <a:solidFill>
                  <a:srgbClr val="FFC000"/>
                </a:solidFill>
              </a:rPr>
              <a:t>경정비</a:t>
            </a:r>
            <a:r>
              <a:rPr lang="ko-KR" altLang="en-US" sz="1400" b="1" dirty="0">
                <a:solidFill>
                  <a:srgbClr val="FFC000"/>
                </a:solidFill>
              </a:rPr>
              <a:t> 라이선스 발급 사업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6131BA-3DFC-4649-9917-D4812697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62" y="7149608"/>
            <a:ext cx="2703653" cy="1781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C873B-D49D-4DE6-A82D-2CD66F76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29" y="3201787"/>
            <a:ext cx="2712014" cy="3463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BD38F1-A680-4834-8C92-13C8C4F3E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442" y="3201787"/>
            <a:ext cx="2699378" cy="3440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D1D2E0-40CF-4015-97F2-9868ACCAE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795" y="7176950"/>
            <a:ext cx="2620671" cy="17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8B83E9-6608-4FE0-9269-8FC3817B0552}"/>
              </a:ext>
            </a:extLst>
          </p:cNvPr>
          <p:cNvSpPr/>
          <p:nvPr/>
        </p:nvSpPr>
        <p:spPr>
          <a:xfrm>
            <a:off x="1015253" y="2605369"/>
            <a:ext cx="4827494" cy="1506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E64EA-54F6-4015-A527-E05B312D877C}"/>
              </a:ext>
            </a:extLst>
          </p:cNvPr>
          <p:cNvSpPr txBox="1"/>
          <p:nvPr/>
        </p:nvSpPr>
        <p:spPr>
          <a:xfrm>
            <a:off x="1098107" y="4221908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C000"/>
                </a:solidFill>
              </a:rPr>
              <a:t>Two Wheel Coin?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pic>
        <p:nvPicPr>
          <p:cNvPr id="2050" name="Picture 2" descr="When China and other big countries launch cryptocurrencies, it will kick  off a global revolution">
            <a:extLst>
              <a:ext uri="{FF2B5EF4-FFF2-40B4-BE49-F238E27FC236}">
                <a16:creationId xmlns:a16="http://schemas.microsoft.com/office/drawing/2014/main" id="{9263B8AC-75AB-4D4A-95C6-B58F1A808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54" y="2514600"/>
            <a:ext cx="4852218" cy="16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D6E9E-A083-41BF-B2BB-6A0134107D10}"/>
              </a:ext>
            </a:extLst>
          </p:cNvPr>
          <p:cNvSpPr txBox="1"/>
          <p:nvPr/>
        </p:nvSpPr>
        <p:spPr>
          <a:xfrm>
            <a:off x="1034112" y="5167642"/>
            <a:ext cx="5092861" cy="171874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3A9-DED5-4BDA-AF55-BD0C76FE5440}"/>
              </a:ext>
            </a:extLst>
          </p:cNvPr>
          <p:cNvSpPr txBox="1"/>
          <p:nvPr/>
        </p:nvSpPr>
        <p:spPr>
          <a:xfrm>
            <a:off x="1124522" y="5306297"/>
            <a:ext cx="4961615" cy="1441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/>
              <a:t>투휠</a:t>
            </a:r>
            <a:r>
              <a:rPr lang="ko-KR" altLang="en-US" sz="1200" b="1" dirty="0"/>
              <a:t> 코인을 통하여 이륜차 산업에 새로운 역사를 쓰려고 합니다</a:t>
            </a:r>
            <a:r>
              <a:rPr lang="en-US" altLang="ko-KR" sz="1200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투휠코인은 이륜차 관련 산업에서 발생되는 다양한 비즈니스 생태계를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보다 쉽고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편리하게 이용되는 통합 결제 코인입니다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5036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62F87-C592-482A-A588-27699BCA4F0F}"/>
              </a:ext>
            </a:extLst>
          </p:cNvPr>
          <p:cNvSpPr/>
          <p:nvPr/>
        </p:nvSpPr>
        <p:spPr>
          <a:xfrm>
            <a:off x="945603" y="1688261"/>
            <a:ext cx="5087062" cy="3984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1186B-385C-47AD-88D7-E9C97B861140}"/>
              </a:ext>
            </a:extLst>
          </p:cNvPr>
          <p:cNvSpPr txBox="1"/>
          <p:nvPr/>
        </p:nvSpPr>
        <p:spPr>
          <a:xfrm>
            <a:off x="1468740" y="172948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기획재정부 허가 연합회 주요 사업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3183A4-64FE-46A3-BBCD-5EC5F8CB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53" y="1705732"/>
            <a:ext cx="377826" cy="369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64DED1-59C2-45C2-BC0A-782B32FFA5AF}"/>
              </a:ext>
            </a:extLst>
          </p:cNvPr>
          <p:cNvSpPr txBox="1"/>
          <p:nvPr/>
        </p:nvSpPr>
        <p:spPr>
          <a:xfrm>
            <a:off x="907491" y="2146534"/>
            <a:ext cx="5813943" cy="698171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E3037-1824-4C21-9F15-5D41D0B49EFE}"/>
              </a:ext>
            </a:extLst>
          </p:cNvPr>
          <p:cNvSpPr txBox="1"/>
          <p:nvPr/>
        </p:nvSpPr>
        <p:spPr>
          <a:xfrm>
            <a:off x="940011" y="2085365"/>
            <a:ext cx="3191899" cy="454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FFC000"/>
                </a:solidFill>
              </a:rPr>
              <a:t>이륜차 성능상태 </a:t>
            </a:r>
            <a:r>
              <a:rPr lang="ko-KR" altLang="en-US" sz="1400" b="1" dirty="0" err="1">
                <a:solidFill>
                  <a:srgbClr val="FFC000"/>
                </a:solidFill>
              </a:rPr>
              <a:t>점검표</a:t>
            </a:r>
            <a:r>
              <a:rPr lang="ko-KR" altLang="en-US" sz="1400" b="1" dirty="0">
                <a:solidFill>
                  <a:srgbClr val="FFC000"/>
                </a:solidFill>
              </a:rPr>
              <a:t> 발급 사업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97511C-8D94-4B7E-A214-7EEB1D6E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08" y="2789990"/>
            <a:ext cx="2922374" cy="426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D93F8-AD0D-4773-910E-9CB45B8A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028" y="2800482"/>
            <a:ext cx="2363635" cy="30631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3F6E91-6C0F-4E6E-B8F9-4A1D4B133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13" y="6030566"/>
            <a:ext cx="2367995" cy="3063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FAF5F4-D557-4BE9-BFE3-D45D431E6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08" y="7134322"/>
            <a:ext cx="2922374" cy="19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8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E3CD1-5054-4616-8A65-11C5A877683C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17E3D7-F3C0-43DD-A21D-789B1E299FE7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7019D-4556-4770-A6AF-7950797EA5B6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BB7A1F-58C2-4D30-999E-9F6A5F3DAC52}"/>
              </a:ext>
            </a:extLst>
          </p:cNvPr>
          <p:cNvSpPr/>
          <p:nvPr/>
        </p:nvSpPr>
        <p:spPr>
          <a:xfrm>
            <a:off x="945603" y="1688261"/>
            <a:ext cx="5087062" cy="3984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0883A-27F0-4434-9187-5CF9042063D5}"/>
              </a:ext>
            </a:extLst>
          </p:cNvPr>
          <p:cNvSpPr txBox="1"/>
          <p:nvPr/>
        </p:nvSpPr>
        <p:spPr>
          <a:xfrm>
            <a:off x="1468740" y="172948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기획재정부 허가 연합회 주요 사업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61EB64-3B29-4F76-986E-56334CE0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53" y="1705732"/>
            <a:ext cx="377826" cy="369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507B80-8D7C-4CE9-B7A7-22A104B7182C}"/>
              </a:ext>
            </a:extLst>
          </p:cNvPr>
          <p:cNvSpPr txBox="1"/>
          <p:nvPr/>
        </p:nvSpPr>
        <p:spPr>
          <a:xfrm>
            <a:off x="905154" y="2352280"/>
            <a:ext cx="5685652" cy="670472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2B23D-EE32-4FFE-8581-F1AFF7791E1E}"/>
              </a:ext>
            </a:extLst>
          </p:cNvPr>
          <p:cNvSpPr txBox="1"/>
          <p:nvPr/>
        </p:nvSpPr>
        <p:spPr>
          <a:xfrm>
            <a:off x="1003809" y="2298025"/>
            <a:ext cx="2242922" cy="454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FFC000"/>
                </a:solidFill>
              </a:rPr>
              <a:t>중고 이륜차 판매 사업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B5F0EB-E702-4BB8-B781-A68FDE7D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03" y="2863949"/>
            <a:ext cx="5481030" cy="404582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0" name="Picture 2" descr="교황의 오토바이 Tech-Savvy">
            <a:extLst>
              <a:ext uri="{FF2B5EF4-FFF2-40B4-BE49-F238E27FC236}">
                <a16:creationId xmlns:a16="http://schemas.microsoft.com/office/drawing/2014/main" id="{0AEC3621-158A-4F8E-AF1E-03C964A2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03" y="6994562"/>
            <a:ext cx="3082174" cy="19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가성비 좋고 충전 쉬운 전기 오토바이 열풍…올 판매 두 배 증가 | 한경닷컴">
            <a:extLst>
              <a:ext uri="{FF2B5EF4-FFF2-40B4-BE49-F238E27FC236}">
                <a16:creationId xmlns:a16="http://schemas.microsoft.com/office/drawing/2014/main" id="{BF24BBC4-0AE5-407F-AF0E-A1189108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7" y="6994562"/>
            <a:ext cx="2277912" cy="19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23C4D8-6425-403B-A518-53BABB2803CB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94424-D55F-49BD-AA0A-F9DCBE13758F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50E68-F6C2-4F27-BCF8-7B9929696968}"/>
              </a:ext>
            </a:extLst>
          </p:cNvPr>
          <p:cNvSpPr txBox="1"/>
          <p:nvPr/>
        </p:nvSpPr>
        <p:spPr>
          <a:xfrm>
            <a:off x="850603" y="795149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이륜차 시장 현황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6951-242B-4B70-8FD8-33E7D71A8EC9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DDB7C-4A54-474D-8F3C-AA38ECDE11FD}"/>
              </a:ext>
            </a:extLst>
          </p:cNvPr>
          <p:cNvSpPr txBox="1"/>
          <p:nvPr/>
        </p:nvSpPr>
        <p:spPr>
          <a:xfrm>
            <a:off x="862353" y="2644405"/>
            <a:ext cx="5431569" cy="615072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8CC61-2B27-45D0-A168-6B9C8F4C67A9}"/>
              </a:ext>
            </a:extLst>
          </p:cNvPr>
          <p:cNvSpPr/>
          <p:nvPr/>
        </p:nvSpPr>
        <p:spPr>
          <a:xfrm>
            <a:off x="949802" y="4295553"/>
            <a:ext cx="5153025" cy="43806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EB93C-31DB-425F-A8AC-C9270AF805F0}"/>
              </a:ext>
            </a:extLst>
          </p:cNvPr>
          <p:cNvSpPr txBox="1"/>
          <p:nvPr/>
        </p:nvSpPr>
        <p:spPr>
          <a:xfrm>
            <a:off x="850603" y="2816459"/>
            <a:ext cx="5299849" cy="590161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현재 전국에는 약 </a:t>
            </a:r>
            <a:r>
              <a:rPr lang="en-US" altLang="ko-KR" sz="1200" b="1" dirty="0">
                <a:solidFill>
                  <a:srgbClr val="FFC000"/>
                </a:solidFill>
              </a:rPr>
              <a:t>225</a:t>
            </a:r>
            <a:r>
              <a:rPr lang="ko-KR" altLang="en-US" sz="1200" b="1" dirty="0">
                <a:solidFill>
                  <a:srgbClr val="FFC000"/>
                </a:solidFill>
              </a:rPr>
              <a:t>만대의 이륜차량이 국토부에 등록되어 있습니다</a:t>
            </a:r>
            <a:r>
              <a:rPr lang="en-US" altLang="ko-KR" sz="1200" b="1" dirty="0">
                <a:solidFill>
                  <a:srgbClr val="FFC000"/>
                </a:solidFill>
              </a:rPr>
              <a:t>.</a:t>
            </a:r>
          </a:p>
          <a:p>
            <a:endParaRPr lang="en-US" altLang="ko-KR" sz="12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endParaRPr lang="en-US" altLang="ko-KR" sz="1100" b="1" dirty="0">
              <a:solidFill>
                <a:srgbClr val="FFC000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 ◇ 총 오토바이 등록대수 </a:t>
            </a:r>
            <a:r>
              <a:rPr lang="en-US" altLang="ko-KR" sz="1200" b="1" dirty="0">
                <a:solidFill>
                  <a:schemeClr val="bg1"/>
                </a:solidFill>
              </a:rPr>
              <a:t>: 226</a:t>
            </a:r>
            <a:r>
              <a:rPr lang="ko-KR" altLang="en-US" sz="1200" b="1" dirty="0">
                <a:solidFill>
                  <a:schemeClr val="bg1"/>
                </a:solidFill>
              </a:rPr>
              <a:t>만대 </a:t>
            </a:r>
            <a:r>
              <a:rPr lang="en-US" altLang="ko-KR" sz="1200" b="1" dirty="0">
                <a:solidFill>
                  <a:schemeClr val="bg1"/>
                </a:solidFill>
              </a:rPr>
              <a:t>(2020</a:t>
            </a:r>
            <a:r>
              <a:rPr lang="ko-KR" altLang="en-US" sz="1200" b="1" dirty="0">
                <a:solidFill>
                  <a:schemeClr val="bg1"/>
                </a:solidFill>
              </a:rPr>
              <a:t>년 </a:t>
            </a:r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r>
              <a:rPr lang="ko-KR" altLang="en-US" sz="1200" b="1" dirty="0">
                <a:solidFill>
                  <a:schemeClr val="bg1"/>
                </a:solidFill>
              </a:rPr>
              <a:t>월 기준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1200" b="1" dirty="0">
                <a:solidFill>
                  <a:schemeClr val="bg1"/>
                </a:solidFill>
              </a:rPr>
              <a:t> ◇ 음식배달     기사 인력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약 </a:t>
            </a:r>
            <a:r>
              <a:rPr lang="en-US" altLang="ko-KR" sz="1200" b="1" dirty="0">
                <a:solidFill>
                  <a:schemeClr val="bg1"/>
                </a:solidFill>
              </a:rPr>
              <a:t>25</a:t>
            </a:r>
            <a:r>
              <a:rPr lang="ko-KR" altLang="en-US" sz="1200" b="1" dirty="0">
                <a:solidFill>
                  <a:schemeClr val="bg1"/>
                </a:solidFill>
              </a:rPr>
              <a:t>만명  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 ◇ 퀵서비스     기사 인력 </a:t>
            </a:r>
            <a:r>
              <a:rPr lang="en-US" altLang="ko-KR" sz="1200" b="1" dirty="0">
                <a:solidFill>
                  <a:schemeClr val="bg1"/>
                </a:solidFill>
              </a:rPr>
              <a:t>:  </a:t>
            </a:r>
            <a:r>
              <a:rPr lang="ko-KR" altLang="en-US" sz="1200" b="1" dirty="0">
                <a:solidFill>
                  <a:schemeClr val="bg1"/>
                </a:solidFill>
              </a:rPr>
              <a:t>약 </a:t>
            </a:r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r>
              <a:rPr lang="ko-KR" altLang="en-US" sz="1200" b="1" dirty="0">
                <a:solidFill>
                  <a:schemeClr val="bg1"/>
                </a:solidFill>
              </a:rPr>
              <a:t>만명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 ◇ 이륜 배송 총 인력 수   </a:t>
            </a:r>
            <a:r>
              <a:rPr lang="en-US" altLang="ko-KR" sz="1200" b="1" dirty="0">
                <a:solidFill>
                  <a:schemeClr val="bg1"/>
                </a:solidFill>
              </a:rPr>
              <a:t>:  </a:t>
            </a:r>
            <a:r>
              <a:rPr lang="ko-KR" altLang="en-US" sz="1200" b="1" dirty="0">
                <a:solidFill>
                  <a:schemeClr val="bg1"/>
                </a:solidFill>
              </a:rPr>
              <a:t>약 </a:t>
            </a:r>
            <a:r>
              <a:rPr lang="en-US" altLang="ko-KR" sz="1200" b="1" dirty="0">
                <a:solidFill>
                  <a:schemeClr val="bg1"/>
                </a:solidFill>
              </a:rPr>
              <a:t>30</a:t>
            </a:r>
            <a:r>
              <a:rPr lang="ko-KR" altLang="en-US" sz="1200" b="1" dirty="0">
                <a:solidFill>
                  <a:schemeClr val="bg1"/>
                </a:solidFill>
              </a:rPr>
              <a:t>만명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 ◇ 배달 어플 업체 현황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</a:t>
            </a:r>
            <a:r>
              <a:rPr lang="en-US" altLang="ko-K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배달의 민족</a:t>
            </a:r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쿠팡</a:t>
            </a:r>
            <a:r>
              <a:rPr lang="ko-KR" alt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이츠</a:t>
            </a:r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요기요</a:t>
            </a:r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위메프</a:t>
            </a:r>
            <a:r>
              <a:rPr lang="ko-KR" alt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오</a:t>
            </a:r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배달통</a:t>
            </a:r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altLang="ko-KR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 ◇ 배달 대행 업체 현황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     </a:t>
            </a:r>
            <a:r>
              <a:rPr lang="en-US" altLang="ko-KR" sz="110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b="1" dirty="0">
                <a:solidFill>
                  <a:schemeClr val="bg1"/>
                </a:solidFill>
                <a:sym typeface="Wingdings" panose="05000000000000000000" pitchFamily="2" charset="2"/>
              </a:rPr>
              <a:t>생각대로</a:t>
            </a:r>
            <a:endParaRPr lang="en-US" altLang="ko-KR" sz="11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100" b="1" dirty="0" err="1">
                <a:solidFill>
                  <a:schemeClr val="bg1"/>
                </a:solidFill>
                <a:sym typeface="Wingdings" panose="05000000000000000000" pitchFamily="2" charset="2"/>
              </a:rPr>
              <a:t>바로고</a:t>
            </a:r>
            <a:endParaRPr lang="en-US" altLang="ko-KR" sz="11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100" b="1" dirty="0" err="1">
                <a:solidFill>
                  <a:schemeClr val="bg1"/>
                </a:solidFill>
                <a:sym typeface="Wingdings" panose="05000000000000000000" pitchFamily="2" charset="2"/>
              </a:rPr>
              <a:t>부릉</a:t>
            </a:r>
            <a:endParaRPr lang="en-US" altLang="ko-KR" sz="11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100" b="1" dirty="0">
                <a:solidFill>
                  <a:schemeClr val="bg1"/>
                </a:solidFill>
                <a:sym typeface="Wingdings" panose="05000000000000000000" pitchFamily="2" charset="2"/>
              </a:rPr>
              <a:t>달리고</a:t>
            </a:r>
            <a:endParaRPr lang="en-US" altLang="ko-KR" sz="11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sym typeface="Wingdings" panose="05000000000000000000" pitchFamily="2" charset="2"/>
              </a:rPr>
              <a:t>      </a:t>
            </a:r>
            <a:r>
              <a:rPr lang="ko-KR" altLang="en-US" sz="11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스파이더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배달앱 시장, 신규 업체 공격적인 마케팅으로 초 경쟁모드 돌입 - 뉴시안">
            <a:extLst>
              <a:ext uri="{FF2B5EF4-FFF2-40B4-BE49-F238E27FC236}">
                <a16:creationId xmlns:a16="http://schemas.microsoft.com/office/drawing/2014/main" id="{F47DC7AE-D8DB-44CD-9A7F-AB53E18C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2" y="6463035"/>
            <a:ext cx="1915117" cy="11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단독]쿠팡發 배달비 인상 도미노…배달대행 1위사도 올렸다 - 머니투데이">
            <a:extLst>
              <a:ext uri="{FF2B5EF4-FFF2-40B4-BE49-F238E27FC236}">
                <a16:creationId xmlns:a16="http://schemas.microsoft.com/office/drawing/2014/main" id="{65707968-F8A5-48FE-BE05-2B1A1514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23" y="7586926"/>
            <a:ext cx="1906126" cy="11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3976E-CB9A-46B9-8B63-1F4D41388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323" y="5434259"/>
            <a:ext cx="1906126" cy="1028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702D0A-B0E3-4EBB-B40F-3629EC7A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02" y="3102187"/>
            <a:ext cx="5153025" cy="11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24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50366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이륜차 할인 구매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3076" name="Picture 4" descr="대림오토바이, 디앤에이모터스 주식회사로 사명 교체 - 리크루트타임스">
            <a:extLst>
              <a:ext uri="{FF2B5EF4-FFF2-40B4-BE49-F238E27FC236}">
                <a16:creationId xmlns:a16="http://schemas.microsoft.com/office/drawing/2014/main" id="{DF10E5AE-5646-458B-B808-C253AA090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98" y="3223563"/>
            <a:ext cx="1281734" cy="9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R모터스 2분기 연속 흑자 달성…“전기 오토바이 출시로 성장세 이어갈 것”">
            <a:extLst>
              <a:ext uri="{FF2B5EF4-FFF2-40B4-BE49-F238E27FC236}">
                <a16:creationId xmlns:a16="http://schemas.microsoft.com/office/drawing/2014/main" id="{02BA712D-5AEC-4E0C-8FBC-F5E951733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2" y="4119897"/>
            <a:ext cx="997460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E52EF-EF30-4B39-8BA8-5163EA542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422" y="4182098"/>
            <a:ext cx="640408" cy="5047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BF5F1C-514C-43B5-A65C-53060DB1B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211" y="3487733"/>
            <a:ext cx="1078411" cy="759381"/>
          </a:xfrm>
          <a:prstGeom prst="rect">
            <a:avLst/>
          </a:prstGeom>
        </p:spPr>
      </p:pic>
      <p:pic>
        <p:nvPicPr>
          <p:cNvPr id="55" name="Picture 8" descr="모터사이클 TMI – 야마하에 대해 알아보자 | 월간모터바이크">
            <a:extLst>
              <a:ext uri="{FF2B5EF4-FFF2-40B4-BE49-F238E27FC236}">
                <a16:creationId xmlns:a16="http://schemas.microsoft.com/office/drawing/2014/main" id="{6E8DCACB-D3DA-4A58-BF85-E88055B6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67" y="3223563"/>
            <a:ext cx="566811" cy="5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42E1A8-0FD6-4DA7-8B8A-BB24095FD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282418" y="6716752"/>
            <a:ext cx="1503312" cy="1600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EC8F1C-1AEF-495C-B863-DEDC53663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383797" y="6716752"/>
            <a:ext cx="1950872" cy="14573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36B821-B7DD-49DC-A914-4A4FC0D42E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778" y="5649336"/>
            <a:ext cx="2171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1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50366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주유 비용 할인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F6E25B-3716-496B-9CCD-CFA118F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93" y="6506628"/>
            <a:ext cx="2841285" cy="1844731"/>
          </a:xfrm>
          <a:prstGeom prst="rect">
            <a:avLst/>
          </a:prstGeom>
        </p:spPr>
      </p:pic>
      <p:pic>
        <p:nvPicPr>
          <p:cNvPr id="3074" name="Picture 2" descr="주유소 로고 ai (sk, 현대오일뱅크, 에스오일 S-oil, GS칼텍스) : 네이버 블로그">
            <a:extLst>
              <a:ext uri="{FF2B5EF4-FFF2-40B4-BE49-F238E27FC236}">
                <a16:creationId xmlns:a16="http://schemas.microsoft.com/office/drawing/2014/main" id="{DC9B90C5-7C0A-4A1B-8526-63CD999A9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09" y="3290645"/>
            <a:ext cx="2079069" cy="128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8EB7BC-5F62-4D85-80F2-7B018CF4B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021" y="6098702"/>
            <a:ext cx="1935128" cy="22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50366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이륜차 수리비 할인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5126" name="Picture 6" descr="오산 오토바이센터 [진바이크] : 네이버 블로그">
            <a:extLst>
              <a:ext uri="{FF2B5EF4-FFF2-40B4-BE49-F238E27FC236}">
                <a16:creationId xmlns:a16="http://schemas.microsoft.com/office/drawing/2014/main" id="{497831AD-D69C-4D6E-B020-545F0EEB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26" y="3193012"/>
            <a:ext cx="1455817" cy="10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경산오토바이센터추천]대림자동차서비스지정점 태왕오토바이[오토바이수리][오토바이구입] : 네이버 블로그">
            <a:extLst>
              <a:ext uri="{FF2B5EF4-FFF2-40B4-BE49-F238E27FC236}">
                <a16:creationId xmlns:a16="http://schemas.microsoft.com/office/drawing/2014/main" id="{F5B6A9B8-E47A-4D37-BA41-DF268E44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77" y="3815281"/>
            <a:ext cx="1320640" cy="98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차고 백그라운드에서 오토바이 수리 오토바이 기술자 흐리게. 로열티 무료 사진, 그림, 이미지 그리고 스톡포토그래피. Image  45648948.">
            <a:extLst>
              <a:ext uri="{FF2B5EF4-FFF2-40B4-BE49-F238E27FC236}">
                <a16:creationId xmlns:a16="http://schemas.microsoft.com/office/drawing/2014/main" id="{D3BB3334-21CA-41C8-9160-4379EEA9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82" y="630522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사람들이 오토바이 수리 수리 렌치와 드라이버를 사용하여 작업하십시오. | 프리미엄 사진">
            <a:extLst>
              <a:ext uri="{FF2B5EF4-FFF2-40B4-BE49-F238E27FC236}">
                <a16:creationId xmlns:a16="http://schemas.microsoft.com/office/drawing/2014/main" id="{9926D811-F294-4EFB-8BD1-008C1D5F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797" y="700123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4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67832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이륜차 엔진오일 할인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5126" name="Picture 6" descr="오산 오토바이센터 [진바이크] : 네이버 블로그">
            <a:extLst>
              <a:ext uri="{FF2B5EF4-FFF2-40B4-BE49-F238E27FC236}">
                <a16:creationId xmlns:a16="http://schemas.microsoft.com/office/drawing/2014/main" id="{497831AD-D69C-4D6E-B020-545F0EEB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26" y="3193012"/>
            <a:ext cx="1455817" cy="10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경산오토바이센터추천]대림자동차서비스지정점 태왕오토바이[오토바이수리][오토바이구입] : 네이버 블로그">
            <a:extLst>
              <a:ext uri="{FF2B5EF4-FFF2-40B4-BE49-F238E27FC236}">
                <a16:creationId xmlns:a16="http://schemas.microsoft.com/office/drawing/2014/main" id="{F5B6A9B8-E47A-4D37-BA41-DF268E44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77" y="3815281"/>
            <a:ext cx="1320640" cy="98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아이비스트 엔진코팅제 함유된 10W40 오토바이 올인원 엔진오일 출시">
            <a:extLst>
              <a:ext uri="{FF2B5EF4-FFF2-40B4-BE49-F238E27FC236}">
                <a16:creationId xmlns:a16="http://schemas.microsoft.com/office/drawing/2014/main" id="{703AFEA0-EDA1-4D9F-8F72-A2726531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84" y="6424251"/>
            <a:ext cx="2089382" cy="16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오토바이 엔진오일 가성비 와 관리 사이의 딜레마 - 별머루 블로그">
            <a:extLst>
              <a:ext uri="{FF2B5EF4-FFF2-40B4-BE49-F238E27FC236}">
                <a16:creationId xmlns:a16="http://schemas.microsoft.com/office/drawing/2014/main" id="{58F14A03-29D8-4855-9FDE-1E73313C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59" y="6315323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40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67832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타이어 구매 할인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634951-9398-496D-9904-EC076D25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17" y="2998758"/>
            <a:ext cx="925957" cy="72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1C54-EE80-49DD-8EE8-C487E6333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62" y="4216606"/>
            <a:ext cx="1506148" cy="4530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524E3D-0647-4084-9F49-F8EBB5891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188" y="5979109"/>
            <a:ext cx="1920752" cy="24021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B8E490-6CB8-4DEE-8E35-E02CD43D1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510" y="5979109"/>
            <a:ext cx="1897000" cy="24021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48F3B0-8709-4C2D-8EEE-DEDC46B64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371" y="3732468"/>
            <a:ext cx="18859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18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850603" y="5055780"/>
            <a:ext cx="467832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헬멧 구매 할인 혜택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54FE6-FBBD-48CF-9D88-CB8E834F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D35FB1-E871-4B57-9384-4560BED15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17" y="3214892"/>
            <a:ext cx="1363326" cy="4345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F6133A-84BE-40FC-AA25-5082CCCA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17" y="4034987"/>
            <a:ext cx="1404946" cy="6537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D49D9B-46AD-41E8-91A6-ABEC04550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284" y="3672101"/>
            <a:ext cx="1274376" cy="600165"/>
          </a:xfrm>
          <a:prstGeom prst="rect">
            <a:avLst/>
          </a:prstGeom>
        </p:spPr>
      </p:pic>
      <p:pic>
        <p:nvPicPr>
          <p:cNvPr id="7170" name="Picture 2" descr="Arai 아라이 헬멧 VZ-RAM Hayden-Laguna (헤이든-라구나)">
            <a:extLst>
              <a:ext uri="{FF2B5EF4-FFF2-40B4-BE49-F238E27FC236}">
                <a16:creationId xmlns:a16="http://schemas.microsoft.com/office/drawing/2014/main" id="{112EED17-050B-456C-8D7E-4C5C63A3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51" y="6201786"/>
            <a:ext cx="1620463" cy="20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홍진알파11 조커 - 하이라이더">
            <a:extLst>
              <a:ext uri="{FF2B5EF4-FFF2-40B4-BE49-F238E27FC236}">
                <a16:creationId xmlns:a16="http://schemas.microsoft.com/office/drawing/2014/main" id="{C089BB4D-5F09-4AEE-8B02-68E99C0E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11" y="5763487"/>
            <a:ext cx="1510519" cy="15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어드벤처의 시작 군토">
            <a:extLst>
              <a:ext uri="{FF2B5EF4-FFF2-40B4-BE49-F238E27FC236}">
                <a16:creationId xmlns:a16="http://schemas.microsoft.com/office/drawing/2014/main" id="{F302EE47-5347-478D-846B-7EA02488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22" y="7410892"/>
            <a:ext cx="1438819" cy="14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15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0375B-A618-4240-8410-695FB92E12C3}"/>
              </a:ext>
            </a:extLst>
          </p:cNvPr>
          <p:cNvSpPr txBox="1"/>
          <p:nvPr/>
        </p:nvSpPr>
        <p:spPr>
          <a:xfrm>
            <a:off x="735054" y="2850936"/>
            <a:ext cx="5431569" cy="61507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222DA-A96C-4E9B-8A2A-68AB65C49A9D}"/>
              </a:ext>
            </a:extLst>
          </p:cNvPr>
          <p:cNvSpPr txBox="1"/>
          <p:nvPr/>
        </p:nvSpPr>
        <p:spPr>
          <a:xfrm>
            <a:off x="847181" y="5055780"/>
            <a:ext cx="467832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◇ 혜택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안전 장구 할인 혜택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ABD23D-AF44-434B-BC28-E416AB8C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3" y="3290645"/>
            <a:ext cx="1935127" cy="12741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6EB3874-64CE-4337-B5AA-15D1A36F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74" y="3743825"/>
            <a:ext cx="976247" cy="5660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678AF64-AE4C-468D-96A4-D4691202A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691" y="3135820"/>
            <a:ext cx="1809750" cy="76717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DB3802-283F-4D31-B2B5-9C88CC0E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79" y="5810936"/>
            <a:ext cx="1338774" cy="20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C8D7BCA-D2A7-46BA-AE3A-0B17C1920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066" y="3867424"/>
            <a:ext cx="1905000" cy="552450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0D4B226F-87ED-4818-B1A6-4599379E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000" y="6127717"/>
            <a:ext cx="1935127" cy="193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389B4BD1-E456-4204-A85D-5EB2A9F7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3574" y="6091796"/>
            <a:ext cx="891396" cy="26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1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C248374-9C76-48C1-BF8B-779E600A53F8}"/>
              </a:ext>
            </a:extLst>
          </p:cNvPr>
          <p:cNvSpPr txBox="1"/>
          <p:nvPr/>
        </p:nvSpPr>
        <p:spPr>
          <a:xfrm>
            <a:off x="684133" y="95975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C000"/>
                </a:solidFill>
              </a:rPr>
              <a:t>LEGAL NOTICE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57C2F-7D4C-48C0-A15F-286AA143FD73}"/>
              </a:ext>
            </a:extLst>
          </p:cNvPr>
          <p:cNvSpPr txBox="1"/>
          <p:nvPr/>
        </p:nvSpPr>
        <p:spPr>
          <a:xfrm>
            <a:off x="943109" y="4175261"/>
            <a:ext cx="4477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B7769"/>
                </a:solidFill>
              </a:rPr>
              <a:t>본 문서에서 제공된 정보는 완전한 것이 아니며 계약상의 의무를 의미하지 않습니다</a:t>
            </a:r>
            <a:r>
              <a:rPr lang="en-US" altLang="ko-KR" sz="900" b="1" dirty="0">
                <a:solidFill>
                  <a:srgbClr val="FB7769"/>
                </a:solidFill>
              </a:rPr>
              <a:t>.</a:t>
            </a:r>
            <a:endParaRPr lang="ko-KR" altLang="en-US" sz="900" b="1" dirty="0">
              <a:solidFill>
                <a:srgbClr val="FB776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A4ED04-798E-4518-A1D0-A0E65CCA38DB}"/>
              </a:ext>
            </a:extLst>
          </p:cNvPr>
          <p:cNvSpPr/>
          <p:nvPr/>
        </p:nvSpPr>
        <p:spPr>
          <a:xfrm>
            <a:off x="1015253" y="1563378"/>
            <a:ext cx="4992142" cy="2264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 descr="ZUM 코인">
            <a:extLst>
              <a:ext uri="{FF2B5EF4-FFF2-40B4-BE49-F238E27FC236}">
                <a16:creationId xmlns:a16="http://schemas.microsoft.com/office/drawing/2014/main" id="{889B6436-2297-43F8-A7E3-C68DB543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4" y="1543050"/>
            <a:ext cx="5064286" cy="23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01420-B16A-49F0-A28D-FD581FD9E0C9}"/>
              </a:ext>
            </a:extLst>
          </p:cNvPr>
          <p:cNvSpPr txBox="1"/>
          <p:nvPr/>
        </p:nvSpPr>
        <p:spPr>
          <a:xfrm>
            <a:off x="943109" y="4494993"/>
            <a:ext cx="5092861" cy="42117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73A87-6E24-41F2-9FA4-E3227E68E149}"/>
              </a:ext>
            </a:extLst>
          </p:cNvPr>
          <p:cNvSpPr txBox="1"/>
          <p:nvPr/>
        </p:nvSpPr>
        <p:spPr>
          <a:xfrm>
            <a:off x="943109" y="4593289"/>
            <a:ext cx="5224507" cy="406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25" b="1" dirty="0"/>
              <a:t>백서의 목적은 잠재적인 코인 보유자에게 중요하고 상세한 정보를 제공하여 회사에 대한 신뢰성을 높이며</a:t>
            </a:r>
            <a:r>
              <a:rPr lang="en-US" altLang="ko-KR" sz="825" b="1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825" b="1" dirty="0"/>
              <a:t>TWO WHEEL </a:t>
            </a:r>
            <a:r>
              <a:rPr lang="ko-KR" altLang="en-US" sz="825" b="1" dirty="0"/>
              <a:t>코인 </a:t>
            </a:r>
            <a:r>
              <a:rPr lang="ko-KR" altLang="en-US" sz="825" b="1" dirty="0" err="1"/>
              <a:t>최조</a:t>
            </a:r>
            <a:r>
              <a:rPr lang="ko-KR" altLang="en-US" sz="825" b="1" dirty="0"/>
              <a:t> 제공에 대한 결정을 가능하도록 하는 것입니다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본 문서에서 제공하는 모든 정보는 코인 배분 또는 투자 제안서로 해석될 수 없습니다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25" b="1" dirty="0"/>
              <a:t>TWO WHEEL </a:t>
            </a:r>
            <a:r>
              <a:rPr lang="ko-KR" altLang="en-US" sz="825" b="1" dirty="0"/>
              <a:t>코인은 어는 사법권 아래에서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어떠한 종류의 증권으로도 매매 제안이 이루어지지 않습니다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본사 또는 개인 또는 법인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또는 </a:t>
            </a:r>
            <a:r>
              <a:rPr lang="en-US" altLang="ko-KR" sz="825" b="1" dirty="0"/>
              <a:t>ICO </a:t>
            </a:r>
            <a:r>
              <a:rPr lang="ko-KR" altLang="en-US" sz="825" b="1" dirty="0"/>
              <a:t>에 참여하고 투휠코인은 법률에 따라 구매할 수 있는 충분한 법적 능력</a:t>
            </a: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또는 능력을 갖고 있지 않는 사람에게 </a:t>
            </a:r>
            <a:r>
              <a:rPr lang="ko-KR" altLang="en-US" sz="825" b="1" dirty="0" err="1"/>
              <a:t>투휠</a:t>
            </a:r>
            <a:r>
              <a:rPr lang="ko-KR" altLang="en-US" sz="825" b="1" dirty="0"/>
              <a:t> 코인을 제공하지 않습니다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보다 자세한 사항은 법률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재정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세금 또는 기타 컨설턴트에게 문의 바랍니다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이 문서는 투자자를 보호하기 위해 고안된 관할권의 법률 또는 규제 행위와 상관없이 작성되었으며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투자자</a:t>
            </a: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규제를 받지 않습니다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이 백서의 진술</a:t>
            </a:r>
            <a:r>
              <a:rPr lang="en-US" altLang="ko-KR" sz="825" b="1" dirty="0"/>
              <a:t>, </a:t>
            </a:r>
            <a:r>
              <a:rPr lang="ko-KR" altLang="en-US" sz="825" b="1" dirty="0"/>
              <a:t>계산 및 재무 지표 중 일부는 예상되는 예비 정보입니다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이는 알려진 또는 알려져 있지 않은 위험 요소와 불확실성을 기반으로 합니다</a:t>
            </a:r>
            <a:r>
              <a:rPr lang="en-US" altLang="ko-KR" sz="825" b="1" dirty="0"/>
              <a:t>. </a:t>
            </a:r>
            <a:r>
              <a:rPr lang="ko-KR" altLang="en-US" sz="825" b="1" dirty="0"/>
              <a:t>때문에 실제 상황과 결과는</a:t>
            </a: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이러한 </a:t>
            </a:r>
            <a:r>
              <a:rPr lang="ko-KR" altLang="en-US" sz="825" b="1" dirty="0" err="1"/>
              <a:t>에비</a:t>
            </a:r>
            <a:r>
              <a:rPr lang="ko-KR" altLang="en-US" sz="825" b="1" dirty="0"/>
              <a:t> 예측과 직접 또는 간접적으로 크게 다를 수 있습니다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귀하의 </a:t>
            </a:r>
            <a:r>
              <a:rPr lang="en-US" altLang="ko-KR" sz="825" b="1" dirty="0"/>
              <a:t>ICO </a:t>
            </a:r>
            <a:r>
              <a:rPr lang="ko-KR" altLang="en-US" sz="825" b="1" dirty="0"/>
              <a:t>참여는 자발적으로만 이루어 집니다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en-US" altLang="ko-KR" sz="825" b="1" dirty="0"/>
              <a:t>ICO</a:t>
            </a:r>
            <a:r>
              <a:rPr lang="ko-KR" altLang="en-US" sz="825" b="1" dirty="0"/>
              <a:t>는 핵심적이고도 자발적인 기금 모금 캠페인 </a:t>
            </a:r>
            <a:r>
              <a:rPr lang="en-US" altLang="ko-KR" sz="825" b="1" dirty="0"/>
              <a:t>(Crowdfunding Donation Campaign)</a:t>
            </a:r>
            <a:r>
              <a:rPr lang="ko-KR" altLang="en-US" sz="825" b="1" dirty="0"/>
              <a:t>입니다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참여를 희망한다면</a:t>
            </a:r>
            <a:r>
              <a:rPr lang="en-US" altLang="ko-KR" sz="825" b="1" dirty="0"/>
              <a:t>, Crowdfunding Donation Campaign Term and Conditions </a:t>
            </a:r>
            <a:r>
              <a:rPr lang="ko-KR" altLang="en-US" sz="825" b="1" dirty="0"/>
              <a:t>에 동의해야 합니다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25" b="1" dirty="0"/>
              <a:t>ICO</a:t>
            </a:r>
            <a:r>
              <a:rPr lang="ko-KR" altLang="en-US" sz="825" b="1" dirty="0"/>
              <a:t>에 참여하기 전에 다음 사항을 주의 깊게 읽어 보시고 여기에 설명된 조건과 위험을 이해 했는지 확인</a:t>
            </a: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하십시요</a:t>
            </a:r>
            <a:r>
              <a:rPr lang="en-US" altLang="ko-KR" sz="825" b="1" dirty="0"/>
              <a:t>. </a:t>
            </a:r>
            <a:r>
              <a:rPr lang="ko-KR" altLang="en-US" sz="825" b="1" dirty="0"/>
              <a:t>또한 </a:t>
            </a:r>
            <a:r>
              <a:rPr lang="ko-KR" altLang="en-US" sz="825" b="1" dirty="0" err="1"/>
              <a:t>크라우드</a:t>
            </a:r>
            <a:r>
              <a:rPr lang="ko-KR" altLang="en-US" sz="825" b="1" dirty="0"/>
              <a:t> </a:t>
            </a:r>
            <a:r>
              <a:rPr lang="ko-KR" altLang="en-US" sz="825" b="1" dirty="0" err="1"/>
              <a:t>펀딩</a:t>
            </a:r>
            <a:r>
              <a:rPr lang="ko-KR" altLang="en-US" sz="825" b="1" dirty="0"/>
              <a:t> 자선 기금 모금 캠페인에 참여 조건을 수락함으로써 귀하가 제공하는 귀하의</a:t>
            </a:r>
            <a:endParaRPr lang="en-US" altLang="ko-KR" sz="825" b="1" dirty="0"/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보증 및 보장은 </a:t>
            </a:r>
            <a:r>
              <a:rPr lang="en-US" altLang="ko-KR" sz="825" b="1" dirty="0"/>
              <a:t>ICO</a:t>
            </a:r>
            <a:r>
              <a:rPr lang="ko-KR" altLang="en-US" sz="825" b="1" dirty="0"/>
              <a:t>에 참여하기 위한 전제 조건입니다</a:t>
            </a:r>
            <a:r>
              <a:rPr lang="en-US" altLang="ko-KR" sz="825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25" b="1" dirty="0"/>
              <a:t>위의 보증이나 진술을 제공할 수 없는 경우 </a:t>
            </a:r>
            <a:r>
              <a:rPr lang="en-US" altLang="ko-KR" sz="825" b="1" dirty="0"/>
              <a:t>ICO </a:t>
            </a:r>
            <a:r>
              <a:rPr lang="ko-KR" altLang="en-US" sz="825" b="1" dirty="0"/>
              <a:t>및 </a:t>
            </a:r>
            <a:r>
              <a:rPr lang="ko-KR" altLang="en-US" sz="825" b="1" dirty="0" err="1"/>
              <a:t>투휠코인</a:t>
            </a:r>
            <a:r>
              <a:rPr lang="ko-KR" altLang="en-US" sz="825" b="1" dirty="0"/>
              <a:t> 구매에 대한 참여는 어려울 수 있습니다</a:t>
            </a:r>
            <a:r>
              <a:rPr lang="en-US" altLang="ko-KR" sz="825" b="1" dirty="0"/>
              <a:t>.</a:t>
            </a:r>
            <a:endParaRPr lang="ko-KR" altLang="en-US" sz="825" b="1" dirty="0"/>
          </a:p>
        </p:txBody>
      </p:sp>
    </p:spTree>
    <p:extLst>
      <p:ext uri="{BB962C8B-B14F-4D97-AF65-F5344CB8AC3E}">
        <p14:creationId xmlns:p14="http://schemas.microsoft.com/office/powerpoint/2010/main" val="1758004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5E828-8828-4D81-9D73-AB11116D3DE7}"/>
              </a:ext>
            </a:extLst>
          </p:cNvPr>
          <p:cNvSpPr/>
          <p:nvPr/>
        </p:nvSpPr>
        <p:spPr>
          <a:xfrm>
            <a:off x="268916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774B-6A63-4274-9E4D-8044CDC87095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8AD06-888D-490C-8289-A25DF45E28D9}"/>
              </a:ext>
            </a:extLst>
          </p:cNvPr>
          <p:cNvSpPr txBox="1"/>
          <p:nvPr/>
        </p:nvSpPr>
        <p:spPr>
          <a:xfrm>
            <a:off x="850603" y="795149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복지 카드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D25B-846A-478D-8277-EBFC437F49D6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D094-B1E8-48BF-AAD0-5BA62BB56476}"/>
              </a:ext>
            </a:extLst>
          </p:cNvPr>
          <p:cNvSpPr txBox="1"/>
          <p:nvPr/>
        </p:nvSpPr>
        <p:spPr>
          <a:xfrm>
            <a:off x="740659" y="2859036"/>
            <a:ext cx="5431569" cy="615072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CB6E1-863D-4F13-AAC8-0C19D7C52E09}"/>
              </a:ext>
            </a:extLst>
          </p:cNvPr>
          <p:cNvSpPr txBox="1"/>
          <p:nvPr/>
        </p:nvSpPr>
        <p:spPr>
          <a:xfrm>
            <a:off x="1489226" y="2977999"/>
            <a:ext cx="394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업무 제휴를 통해 다양한 할인 혜택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9245D-BD9B-4AEC-94F3-6B506C7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64" y="5693281"/>
            <a:ext cx="1544734" cy="10171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F6E25B-3716-496B-9CCD-CFA118F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55" y="3681018"/>
            <a:ext cx="1097449" cy="735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3B1809-DEE1-4083-B5B8-489681AE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913" y="3687541"/>
            <a:ext cx="1097448" cy="729192"/>
          </a:xfrm>
          <a:prstGeom prst="rect">
            <a:avLst/>
          </a:prstGeom>
        </p:spPr>
      </p:pic>
      <p:pic>
        <p:nvPicPr>
          <p:cNvPr id="2050" name="Picture 2" descr="오토바이 엔진에 새 엔진 오일을 붓는 정비공. | 프리미엄 사진">
            <a:extLst>
              <a:ext uri="{FF2B5EF4-FFF2-40B4-BE49-F238E27FC236}">
                <a16:creationId xmlns:a16="http://schemas.microsoft.com/office/drawing/2014/main" id="{60595F3D-53A1-48A4-A064-CCEC4447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28" y="5813649"/>
            <a:ext cx="1049688" cy="6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872B43-48C4-4689-8B54-2E891170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99" y="7781708"/>
            <a:ext cx="1097448" cy="7247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64269E-7F77-49E8-8BF0-18D21A71C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785" y="7781708"/>
            <a:ext cx="1097448" cy="724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38181-B511-4DAF-9ADB-547F94BA1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7629" y="7738451"/>
            <a:ext cx="1097448" cy="7247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BF5E913-9CA3-4B9A-A915-A23D44095C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8" y="5719957"/>
            <a:ext cx="1086257" cy="95912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4EFFB30-E67D-463C-AB3B-105F956F886D}"/>
              </a:ext>
            </a:extLst>
          </p:cNvPr>
          <p:cNvCxnSpPr/>
          <p:nvPr/>
        </p:nvCxnSpPr>
        <p:spPr>
          <a:xfrm>
            <a:off x="2052083" y="4837811"/>
            <a:ext cx="426553" cy="489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DB8D446-B73B-49D0-BB62-32F7B7F9442B}"/>
              </a:ext>
            </a:extLst>
          </p:cNvPr>
          <p:cNvSpPr txBox="1"/>
          <p:nvPr/>
        </p:nvSpPr>
        <p:spPr>
          <a:xfrm>
            <a:off x="2927317" y="4572000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주유 비용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4DB939-BF62-4ADE-99DD-EC696AA4D5AC}"/>
              </a:ext>
            </a:extLst>
          </p:cNvPr>
          <p:cNvSpPr txBox="1"/>
          <p:nvPr/>
        </p:nvSpPr>
        <p:spPr>
          <a:xfrm>
            <a:off x="1260405" y="4573146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신차 구매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0BB5AD-87B4-49B8-8B84-42534CE0C306}"/>
              </a:ext>
            </a:extLst>
          </p:cNvPr>
          <p:cNvSpPr txBox="1"/>
          <p:nvPr/>
        </p:nvSpPr>
        <p:spPr>
          <a:xfrm>
            <a:off x="4826137" y="4576826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수리 비용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2F388-D4A2-4CEC-906D-D1E2F32DB724}"/>
              </a:ext>
            </a:extLst>
          </p:cNvPr>
          <p:cNvSpPr txBox="1"/>
          <p:nvPr/>
        </p:nvSpPr>
        <p:spPr>
          <a:xfrm>
            <a:off x="1082156" y="6703720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자켓 바지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46D59-9715-49B8-B2A3-8B1F0C637853}"/>
              </a:ext>
            </a:extLst>
          </p:cNvPr>
          <p:cNvSpPr txBox="1"/>
          <p:nvPr/>
        </p:nvSpPr>
        <p:spPr>
          <a:xfrm>
            <a:off x="4941782" y="66930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엔진 오일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267AC-D358-4A95-BA5D-7680A8571A05}"/>
              </a:ext>
            </a:extLst>
          </p:cNvPr>
          <p:cNvSpPr txBox="1"/>
          <p:nvPr/>
        </p:nvSpPr>
        <p:spPr>
          <a:xfrm>
            <a:off x="1362156" y="858008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</a:rPr>
              <a:t>타이어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931526-10B6-4FE6-A6C8-9145B1711F76}"/>
              </a:ext>
            </a:extLst>
          </p:cNvPr>
          <p:cNvSpPr txBox="1"/>
          <p:nvPr/>
        </p:nvSpPr>
        <p:spPr>
          <a:xfrm>
            <a:off x="3183869" y="858362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</a:rPr>
              <a:t>헬멧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8FA671-9D00-4B97-B7DA-5C6D78B1DFFF}"/>
              </a:ext>
            </a:extLst>
          </p:cNvPr>
          <p:cNvSpPr txBox="1"/>
          <p:nvPr/>
        </p:nvSpPr>
        <p:spPr>
          <a:xfrm>
            <a:off x="4814196" y="8587165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보호 장구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6B33A86-AFC0-4A63-8159-9609DC5F8197}"/>
              </a:ext>
            </a:extLst>
          </p:cNvPr>
          <p:cNvCxnSpPr>
            <a:cxnSpLocks/>
          </p:cNvCxnSpPr>
          <p:nvPr/>
        </p:nvCxnSpPr>
        <p:spPr>
          <a:xfrm flipH="1">
            <a:off x="4236554" y="4837811"/>
            <a:ext cx="348312" cy="460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92BA1A-EC34-4A0E-B6C7-38242B101884}"/>
              </a:ext>
            </a:extLst>
          </p:cNvPr>
          <p:cNvCxnSpPr>
            <a:cxnSpLocks/>
          </p:cNvCxnSpPr>
          <p:nvPr/>
        </p:nvCxnSpPr>
        <p:spPr>
          <a:xfrm flipV="1">
            <a:off x="2161952" y="7135495"/>
            <a:ext cx="322772" cy="470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7FEA904-433B-42AC-B474-39AE01354E9A}"/>
              </a:ext>
            </a:extLst>
          </p:cNvPr>
          <p:cNvCxnSpPr>
            <a:cxnSpLocks/>
          </p:cNvCxnSpPr>
          <p:nvPr/>
        </p:nvCxnSpPr>
        <p:spPr>
          <a:xfrm flipH="1" flipV="1">
            <a:off x="4313041" y="7100086"/>
            <a:ext cx="404275" cy="488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A9A3F50-C97E-49ED-AEDA-69914C51D6FF}"/>
              </a:ext>
            </a:extLst>
          </p:cNvPr>
          <p:cNvCxnSpPr>
            <a:cxnSpLocks/>
          </p:cNvCxnSpPr>
          <p:nvPr/>
        </p:nvCxnSpPr>
        <p:spPr>
          <a:xfrm>
            <a:off x="2126511" y="6164167"/>
            <a:ext cx="4265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151303A-3CAC-4783-8967-767AA6253EF4}"/>
              </a:ext>
            </a:extLst>
          </p:cNvPr>
          <p:cNvCxnSpPr>
            <a:cxnSpLocks/>
          </p:cNvCxnSpPr>
          <p:nvPr/>
        </p:nvCxnSpPr>
        <p:spPr>
          <a:xfrm flipV="1">
            <a:off x="3356350" y="7144872"/>
            <a:ext cx="0" cy="400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5D97F2E-AD16-4A3C-925C-E1A819711F19}"/>
              </a:ext>
            </a:extLst>
          </p:cNvPr>
          <p:cNvCxnSpPr>
            <a:cxnSpLocks/>
          </p:cNvCxnSpPr>
          <p:nvPr/>
        </p:nvCxnSpPr>
        <p:spPr>
          <a:xfrm flipH="1">
            <a:off x="4230490" y="6172683"/>
            <a:ext cx="4441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D0B787E-E92B-4452-8549-9EB5B7ECD374}"/>
              </a:ext>
            </a:extLst>
          </p:cNvPr>
          <p:cNvCxnSpPr>
            <a:cxnSpLocks/>
          </p:cNvCxnSpPr>
          <p:nvPr/>
        </p:nvCxnSpPr>
        <p:spPr>
          <a:xfrm>
            <a:off x="3323415" y="4885227"/>
            <a:ext cx="0" cy="372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그림 2059">
            <a:extLst>
              <a:ext uri="{FF2B5EF4-FFF2-40B4-BE49-F238E27FC236}">
                <a16:creationId xmlns:a16="http://schemas.microsoft.com/office/drawing/2014/main" id="{32A9CF10-76E5-43FB-B05E-3B069BCA0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45806" y="3677326"/>
            <a:ext cx="1040282" cy="7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083FE-C4B9-4DB5-8B13-D6DA5A1B9F47}"/>
              </a:ext>
            </a:extLst>
          </p:cNvPr>
          <p:cNvSpPr txBox="1"/>
          <p:nvPr/>
        </p:nvSpPr>
        <p:spPr>
          <a:xfrm>
            <a:off x="850603" y="699899"/>
            <a:ext cx="2771913" cy="46166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Two Wheel Coin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1752E-1F0C-4670-A8B0-C5FF187C3130}"/>
              </a:ext>
            </a:extLst>
          </p:cNvPr>
          <p:cNvSpPr txBox="1"/>
          <p:nvPr/>
        </p:nvSpPr>
        <p:spPr>
          <a:xfrm>
            <a:off x="617189" y="1771079"/>
            <a:ext cx="6276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B7769"/>
                </a:solidFill>
              </a:rPr>
              <a:t>What can we do with Two Wheel coin?</a:t>
            </a:r>
            <a:endParaRPr lang="ko-KR" altLang="en-US" sz="2400" b="1" dirty="0">
              <a:solidFill>
                <a:srgbClr val="FB776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E253D-17BE-41B6-8784-FA3FC8432DF5}"/>
              </a:ext>
            </a:extLst>
          </p:cNvPr>
          <p:cNvSpPr txBox="1"/>
          <p:nvPr/>
        </p:nvSpPr>
        <p:spPr>
          <a:xfrm>
            <a:off x="1481453" y="2493675"/>
            <a:ext cx="3145413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ON/ OFF – Line Pay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Global Exchange and Remittance</a:t>
            </a:r>
          </a:p>
        </p:txBody>
      </p:sp>
    </p:spTree>
    <p:extLst>
      <p:ext uri="{BB962C8B-B14F-4D97-AF65-F5344CB8AC3E}">
        <p14:creationId xmlns:p14="http://schemas.microsoft.com/office/powerpoint/2010/main" val="1901429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448F97-00C2-4769-BD2C-DF736A2D4E6E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56C9B-ECC6-4F94-AC1C-B3D8FBFDE3C3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814CC-E677-4AEA-A652-2BAD7A96BA0A}"/>
              </a:ext>
            </a:extLst>
          </p:cNvPr>
          <p:cNvSpPr txBox="1"/>
          <p:nvPr/>
        </p:nvSpPr>
        <p:spPr>
          <a:xfrm>
            <a:off x="802978" y="1966664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On Line </a:t>
            </a:r>
            <a:r>
              <a:rPr lang="ko-KR" altLang="en-US" sz="1600" b="1" dirty="0">
                <a:solidFill>
                  <a:srgbClr val="FB7769"/>
                </a:solidFill>
              </a:rPr>
              <a:t>결제 대체 서비스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E1E73A-3146-4CD8-9FAC-87E83EBC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2" y="2514600"/>
            <a:ext cx="6282047" cy="63681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02DDF3-A74B-426A-83D5-49B3A34E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" y="3487736"/>
            <a:ext cx="1676400" cy="1706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64770-E77E-4DF0-B9AA-2B3F8A73354B}"/>
              </a:ext>
            </a:extLst>
          </p:cNvPr>
          <p:cNvSpPr txBox="1"/>
          <p:nvPr/>
        </p:nvSpPr>
        <p:spPr>
          <a:xfrm>
            <a:off x="559451" y="474980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투휠</a:t>
            </a:r>
            <a:r>
              <a:rPr lang="ko-KR" alt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코인 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AD1496-C26D-4075-B8DB-AF09FBCB7406}"/>
              </a:ext>
            </a:extLst>
          </p:cNvPr>
          <p:cNvSpPr txBox="1"/>
          <p:nvPr/>
        </p:nvSpPr>
        <p:spPr>
          <a:xfrm>
            <a:off x="850603" y="795149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LINE Payment</a:t>
            </a:r>
            <a:endParaRPr lang="ko-KR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9298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8D5B3C-C5C5-4EAE-B70D-32EB77BE6666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E46ED6-7F0F-47B5-AD0F-ADB400BFB3F9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65E6E-B922-4C0B-BF3B-8B521AE4F75D}"/>
              </a:ext>
            </a:extLst>
          </p:cNvPr>
          <p:cNvSpPr txBox="1"/>
          <p:nvPr/>
        </p:nvSpPr>
        <p:spPr>
          <a:xfrm>
            <a:off x="802978" y="1966664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B7769"/>
                </a:solidFill>
              </a:rPr>
              <a:t>세계 거래소와의 교환 송금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AF412-A3EF-49C2-8B12-796FD486AD91}"/>
              </a:ext>
            </a:extLst>
          </p:cNvPr>
          <p:cNvSpPr txBox="1"/>
          <p:nvPr/>
        </p:nvSpPr>
        <p:spPr>
          <a:xfrm>
            <a:off x="850603" y="820549"/>
            <a:ext cx="555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GLBAL EXCHANGE AND REMITTANCE</a:t>
            </a:r>
            <a:endParaRPr lang="ko-KR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167EFE-16D4-4895-B50C-0892FFE7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6" y="2603500"/>
            <a:ext cx="5956027" cy="61129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2A2809-DB03-4144-9C94-839382C3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76" y="5830888"/>
            <a:ext cx="1051673" cy="15732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EC8BF4-D3B9-4587-8B9B-6FA7248C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78" y="5591175"/>
            <a:ext cx="571500" cy="58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0AEE71-214D-44F4-B620-D72D5041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77" y="5959643"/>
            <a:ext cx="619874" cy="6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9D00B20-AAD5-4AFA-A69B-FAF66A37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5500687"/>
            <a:ext cx="571500" cy="581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38F86B-352F-4542-B9F1-0300341F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6008687"/>
            <a:ext cx="571500" cy="5810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828549-E993-4EC4-B4D1-EA1506BF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5653087"/>
            <a:ext cx="571500" cy="58102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893CD4C-44A1-470D-A85E-31C69AAFAA4E}"/>
              </a:ext>
            </a:extLst>
          </p:cNvPr>
          <p:cNvSpPr/>
          <p:nvPr/>
        </p:nvSpPr>
        <p:spPr>
          <a:xfrm>
            <a:off x="2955176" y="5635624"/>
            <a:ext cx="1143001" cy="1089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77DCBF-6F3E-450F-9DCE-286F6638EEF5}"/>
              </a:ext>
            </a:extLst>
          </p:cNvPr>
          <p:cNvSpPr txBox="1"/>
          <p:nvPr/>
        </p:nvSpPr>
        <p:spPr>
          <a:xfrm>
            <a:off x="3078202" y="68543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8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투휠코인</a:t>
            </a:r>
            <a:endParaRPr lang="ko-KR" altLang="en-US" sz="1600" b="1" dirty="0">
              <a:solidFill>
                <a:schemeClr val="tx1">
                  <a:lumMod val="8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D31D7-D61A-44DA-BAD2-E8E4C3ECD8E0}"/>
              </a:ext>
            </a:extLst>
          </p:cNvPr>
          <p:cNvSpPr txBox="1"/>
          <p:nvPr/>
        </p:nvSpPr>
        <p:spPr>
          <a:xfrm>
            <a:off x="3014702" y="596530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2W COIN</a:t>
            </a:r>
            <a:endParaRPr lang="ko-KR" altLang="en-US" sz="20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70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D833E-76D8-43D3-BBEA-40EA2A4EB49C}"/>
              </a:ext>
            </a:extLst>
          </p:cNvPr>
          <p:cNvSpPr txBox="1"/>
          <p:nvPr/>
        </p:nvSpPr>
        <p:spPr>
          <a:xfrm>
            <a:off x="850603" y="699899"/>
            <a:ext cx="2771913" cy="46166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Two Wheel Coin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6D2B8-5788-4B26-8D74-E0910E79F0A7}"/>
              </a:ext>
            </a:extLst>
          </p:cNvPr>
          <p:cNvSpPr txBox="1"/>
          <p:nvPr/>
        </p:nvSpPr>
        <p:spPr>
          <a:xfrm>
            <a:off x="1336141" y="1913983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B7769"/>
                </a:solidFill>
              </a:rPr>
              <a:t>Initial Coin Offering</a:t>
            </a:r>
            <a:endParaRPr lang="ko-KR" altLang="en-US" sz="2800" b="1" dirty="0">
              <a:solidFill>
                <a:srgbClr val="FB776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02FCF-F5B8-4CA8-8193-72670022A0CB}"/>
              </a:ext>
            </a:extLst>
          </p:cNvPr>
          <p:cNvSpPr txBox="1"/>
          <p:nvPr/>
        </p:nvSpPr>
        <p:spPr>
          <a:xfrm>
            <a:off x="1488541" y="2506519"/>
            <a:ext cx="2039341" cy="333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Plans for coin issue</a:t>
            </a:r>
          </a:p>
        </p:txBody>
      </p:sp>
    </p:spTree>
    <p:extLst>
      <p:ext uri="{BB962C8B-B14F-4D97-AF65-F5344CB8AC3E}">
        <p14:creationId xmlns:p14="http://schemas.microsoft.com/office/powerpoint/2010/main" val="1342291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45E48-4E5A-4106-A31A-77F45095CF0A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A3D5C-5035-42CA-827C-CA011662DA1A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2563-57A9-4333-BD7D-417CDB3122A7}"/>
              </a:ext>
            </a:extLst>
          </p:cNvPr>
          <p:cNvSpPr txBox="1"/>
          <p:nvPr/>
        </p:nvSpPr>
        <p:spPr>
          <a:xfrm>
            <a:off x="802978" y="1966664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COIN ISSUE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50FA1-A51D-4972-973B-849EF0D60C5C}"/>
              </a:ext>
            </a:extLst>
          </p:cNvPr>
          <p:cNvSpPr txBox="1"/>
          <p:nvPr/>
        </p:nvSpPr>
        <p:spPr>
          <a:xfrm>
            <a:off x="850603" y="820549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Plans for coin issue</a:t>
            </a:r>
            <a:endParaRPr lang="ko-KR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70D58-8910-4191-8201-7747FE93A088}"/>
              </a:ext>
            </a:extLst>
          </p:cNvPr>
          <p:cNvSpPr txBox="1"/>
          <p:nvPr/>
        </p:nvSpPr>
        <p:spPr>
          <a:xfrm>
            <a:off x="874228" y="2716956"/>
            <a:ext cx="5431569" cy="310373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41B5F-BEB7-45F7-B355-8078217D1104}"/>
              </a:ext>
            </a:extLst>
          </p:cNvPr>
          <p:cNvSpPr txBox="1"/>
          <p:nvPr/>
        </p:nvSpPr>
        <p:spPr>
          <a:xfrm>
            <a:off x="1047750" y="2886075"/>
            <a:ext cx="5142755" cy="2531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Unit : TWN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Total Coins             : 10,000,000,000 TWN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Sale Amount           :   6,000,000,000 TWN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Marketing Amount :      2,000,000,000 TWN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Employee Amount  :      1,000,000,000 TWN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Reserved Amount   :      1,000,000,000 TWN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C67D3A-9869-47B7-90F6-28F66B884372}"/>
              </a:ext>
            </a:extLst>
          </p:cNvPr>
          <p:cNvSpPr/>
          <p:nvPr/>
        </p:nvSpPr>
        <p:spPr>
          <a:xfrm>
            <a:off x="563526" y="552893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225DE-EA93-423E-94F1-668F20D62BCC}"/>
              </a:ext>
            </a:extLst>
          </p:cNvPr>
          <p:cNvSpPr txBox="1"/>
          <p:nvPr/>
        </p:nvSpPr>
        <p:spPr>
          <a:xfrm>
            <a:off x="850603" y="69989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Table of Contents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4B2-3C21-4794-A8CE-C5D7D3190AD2}"/>
              </a:ext>
            </a:extLst>
          </p:cNvPr>
          <p:cNvSpPr txBox="1"/>
          <p:nvPr/>
        </p:nvSpPr>
        <p:spPr>
          <a:xfrm>
            <a:off x="1332604" y="149710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Introduction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C8B74-49AF-4A57-8621-B22490B8EC52}"/>
              </a:ext>
            </a:extLst>
          </p:cNvPr>
          <p:cNvSpPr txBox="1"/>
          <p:nvPr/>
        </p:nvSpPr>
        <p:spPr>
          <a:xfrm>
            <a:off x="1485004" y="1819626"/>
            <a:ext cx="4602542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Abstract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기재부 산하 </a:t>
            </a:r>
            <a:r>
              <a:rPr lang="en-US" altLang="ko-KR" sz="1200" b="1" dirty="0"/>
              <a:t>“</a:t>
            </a:r>
            <a:r>
              <a:rPr lang="ko-KR" altLang="en-US" sz="1200" b="1" dirty="0" err="1"/>
              <a:t>대한이륜차배달교육인증협동조합연합회</a:t>
            </a:r>
            <a:r>
              <a:rPr lang="en-US" altLang="ko-KR" sz="1200" b="1" dirty="0"/>
              <a:t>” </a:t>
            </a:r>
            <a:r>
              <a:rPr lang="ko-KR" altLang="en-US" sz="1200" b="1" dirty="0"/>
              <a:t>소개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89E7D-3EC9-48A0-87CA-9D01E4AB28F2}"/>
              </a:ext>
            </a:extLst>
          </p:cNvPr>
          <p:cNvSpPr txBox="1"/>
          <p:nvPr/>
        </p:nvSpPr>
        <p:spPr>
          <a:xfrm>
            <a:off x="1336146" y="2783208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Market Analysis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701D9-2B16-435E-B119-F7D48CF96B31}"/>
              </a:ext>
            </a:extLst>
          </p:cNvPr>
          <p:cNvSpPr txBox="1"/>
          <p:nvPr/>
        </p:nvSpPr>
        <p:spPr>
          <a:xfrm>
            <a:off x="1488546" y="3137619"/>
            <a:ext cx="1838965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이륜차 시장 현황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/>
              <a:t>투힐</a:t>
            </a:r>
            <a:r>
              <a:rPr lang="ko-KR" altLang="en-US" sz="1200" b="1" dirty="0"/>
              <a:t> 복지 카드 소개</a:t>
            </a:r>
            <a:endParaRPr lang="en-US" altLang="ko-KR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791D-E85D-47D9-8EB2-C1A8124C4804}"/>
              </a:ext>
            </a:extLst>
          </p:cNvPr>
          <p:cNvSpPr txBox="1"/>
          <p:nvPr/>
        </p:nvSpPr>
        <p:spPr>
          <a:xfrm>
            <a:off x="1329053" y="4082364"/>
            <a:ext cx="422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What </a:t>
            </a:r>
            <a:r>
              <a:rPr lang="en-US" altLang="ko-KR" sz="1600" b="1" dirty="0" err="1">
                <a:solidFill>
                  <a:srgbClr val="FB7769"/>
                </a:solidFill>
              </a:rPr>
              <a:t>cae</a:t>
            </a:r>
            <a:r>
              <a:rPr lang="en-US" altLang="ko-KR" sz="1600" b="1" dirty="0">
                <a:solidFill>
                  <a:srgbClr val="FB7769"/>
                </a:solidFill>
              </a:rPr>
              <a:t> we do with Two Wheel coin?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65E84-93B8-4CDF-8C26-CCFA00CF0795}"/>
              </a:ext>
            </a:extLst>
          </p:cNvPr>
          <p:cNvSpPr txBox="1"/>
          <p:nvPr/>
        </p:nvSpPr>
        <p:spPr>
          <a:xfrm>
            <a:off x="1481453" y="4436775"/>
            <a:ext cx="3145413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ON/ OFF – Line Pay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Global Exchange and Remittance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DE752-DF69-44B8-97CE-273E0D9F3E7E}"/>
              </a:ext>
            </a:extLst>
          </p:cNvPr>
          <p:cNvSpPr txBox="1"/>
          <p:nvPr/>
        </p:nvSpPr>
        <p:spPr>
          <a:xfrm>
            <a:off x="1336141" y="5342983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Initial Coin Offering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70075-019B-4EB1-8474-4B7959774D04}"/>
              </a:ext>
            </a:extLst>
          </p:cNvPr>
          <p:cNvSpPr txBox="1"/>
          <p:nvPr/>
        </p:nvSpPr>
        <p:spPr>
          <a:xfrm>
            <a:off x="1488541" y="5697394"/>
            <a:ext cx="2039341" cy="333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Plans for coin issue</a:t>
            </a:r>
          </a:p>
        </p:txBody>
      </p:sp>
    </p:spTree>
    <p:extLst>
      <p:ext uri="{BB962C8B-B14F-4D97-AF65-F5344CB8AC3E}">
        <p14:creationId xmlns:p14="http://schemas.microsoft.com/office/powerpoint/2010/main" val="32448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6FA61A-0196-4412-B615-2CB99EB0187E}"/>
              </a:ext>
            </a:extLst>
          </p:cNvPr>
          <p:cNvSpPr txBox="1"/>
          <p:nvPr/>
        </p:nvSpPr>
        <p:spPr>
          <a:xfrm>
            <a:off x="850603" y="699899"/>
            <a:ext cx="2771913" cy="46166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Two Wheel Coin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37F94-B30E-46F0-A8D8-B6BAA64F29FD}"/>
              </a:ext>
            </a:extLst>
          </p:cNvPr>
          <p:cNvSpPr txBox="1"/>
          <p:nvPr/>
        </p:nvSpPr>
        <p:spPr>
          <a:xfrm>
            <a:off x="1288919" y="1710639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B7769"/>
                </a:solidFill>
              </a:rPr>
              <a:t>Introduction</a:t>
            </a:r>
            <a:endParaRPr lang="ko-KR" altLang="en-US" sz="3600" b="1" dirty="0">
              <a:solidFill>
                <a:srgbClr val="FB776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402CD-1DD3-43B3-BE0A-E74B6869E8C1}"/>
              </a:ext>
            </a:extLst>
          </p:cNvPr>
          <p:cNvSpPr txBox="1"/>
          <p:nvPr/>
        </p:nvSpPr>
        <p:spPr>
          <a:xfrm>
            <a:off x="1321245" y="2959334"/>
            <a:ext cx="3595856" cy="77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Abstract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/>
              <a:t>대한이륜차배달교육인증협동조합연합회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소개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66055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5F96CF-4CDB-4159-A382-97C24E587CA5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2921FF-D2A6-446A-830B-0C03C14A2ED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6E245-0F5B-4AF9-B0A9-37D3B92AF7CC}"/>
              </a:ext>
            </a:extLst>
          </p:cNvPr>
          <p:cNvSpPr txBox="1"/>
          <p:nvPr/>
        </p:nvSpPr>
        <p:spPr>
          <a:xfrm>
            <a:off x="850603" y="795149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  <a:endParaRPr lang="ko-KR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23FA0-9BC3-416C-B549-29FC133DD0D9}"/>
              </a:ext>
            </a:extLst>
          </p:cNvPr>
          <p:cNvSpPr txBox="1"/>
          <p:nvPr/>
        </p:nvSpPr>
        <p:spPr>
          <a:xfrm>
            <a:off x="802978" y="1966664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B7769"/>
                </a:solidFill>
              </a:rPr>
              <a:t>New Paradigm of Pay</a:t>
            </a:r>
          </a:p>
          <a:p>
            <a:r>
              <a:rPr lang="en-US" altLang="ko-KR" sz="1600" b="1" dirty="0">
                <a:solidFill>
                  <a:srgbClr val="FB7769"/>
                </a:solidFill>
              </a:rPr>
              <a:t>Over the barrier of time and space without risk.</a:t>
            </a:r>
            <a:endParaRPr lang="ko-KR" altLang="en-US" sz="1600" b="1" dirty="0">
              <a:solidFill>
                <a:srgbClr val="FB776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3EA13-6E30-4425-898A-C77FBAD2EC5E}"/>
              </a:ext>
            </a:extLst>
          </p:cNvPr>
          <p:cNvSpPr txBox="1"/>
          <p:nvPr/>
        </p:nvSpPr>
        <p:spPr>
          <a:xfrm>
            <a:off x="828526" y="2648799"/>
            <a:ext cx="5309227" cy="615072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1D081-A6A7-4352-B192-5C23BD719E02}"/>
              </a:ext>
            </a:extLst>
          </p:cNvPr>
          <p:cNvSpPr txBox="1"/>
          <p:nvPr/>
        </p:nvSpPr>
        <p:spPr>
          <a:xfrm>
            <a:off x="850603" y="2816459"/>
            <a:ext cx="5299850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투휠</a:t>
            </a: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(2W)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코인은 이륜차 관련 산업에 대한 블록체인 기반의  결제 플랫폼입니다</a:t>
            </a: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10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현재 이륜차  마켓의 특성상 유통 서비스가 효율적으로 운영 할 수 있는 통합 서비스가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없어서 제대로 된 통합 운영 관리 서비스가 필요합니다</a:t>
            </a:r>
            <a:r>
              <a:rPr lang="en-US" altLang="ko-KR" sz="1050" b="1" dirty="0"/>
              <a:t>.</a:t>
            </a:r>
          </a:p>
          <a:p>
            <a:br>
              <a:rPr lang="en-US" altLang="ko-KR" sz="1050" b="1" dirty="0"/>
            </a:br>
            <a:br>
              <a:rPr lang="en-US" altLang="ko-KR" sz="1050" b="1" dirty="0"/>
            </a:br>
            <a:r>
              <a:rPr lang="ko-KR" altLang="en-US" sz="1050" b="1" dirty="0"/>
              <a:t>투휠코인은 이륜차 시장을 위하여 최초로 발행되는 코인으로서 새로운 생태계 플랫폼 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구축을 지원 할 것입니다</a:t>
            </a:r>
            <a:r>
              <a:rPr lang="en-US" altLang="ko-KR" sz="1050" b="1" dirty="0"/>
              <a:t>.</a:t>
            </a:r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투휠코인은 </a:t>
            </a:r>
            <a:r>
              <a:rPr lang="en-US" altLang="ko-KR" sz="1050" b="1" dirty="0"/>
              <a:t>“</a:t>
            </a:r>
            <a:r>
              <a:rPr lang="ko-KR" altLang="en-US" sz="1050" b="1" dirty="0" err="1"/>
              <a:t>대한이륜차배달교육인증협동조합연합회</a:t>
            </a:r>
            <a:r>
              <a:rPr lang="en-US" altLang="ko-KR" sz="1050" b="1" dirty="0"/>
              <a:t>“</a:t>
            </a:r>
            <a:r>
              <a:rPr lang="ko-KR" altLang="en-US" sz="1050" b="1" dirty="0"/>
              <a:t>와 비즈니스 파트너쉽 업무 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제휴를 체결하였습니다</a:t>
            </a:r>
            <a:r>
              <a:rPr lang="en-US" altLang="ko-KR" sz="1050" b="1" dirty="0"/>
              <a:t>.</a:t>
            </a:r>
          </a:p>
          <a:p>
            <a:endParaRPr lang="en-US" altLang="ko-KR" sz="1050" b="1" dirty="0"/>
          </a:p>
          <a:p>
            <a:r>
              <a:rPr lang="en-US" altLang="ko-KR" sz="1050" b="1" dirty="0"/>
              <a:t>“</a:t>
            </a:r>
            <a:r>
              <a:rPr lang="ko-KR" altLang="en-US" sz="1050" b="1" dirty="0"/>
              <a:t>이륜연합회</a:t>
            </a:r>
            <a:r>
              <a:rPr lang="en-US" altLang="ko-KR" sz="1050" b="1" dirty="0"/>
              <a:t>＂</a:t>
            </a:r>
            <a:r>
              <a:rPr lang="ko-KR" altLang="en-US" sz="1050" b="1" dirty="0"/>
              <a:t>정관에 있는 이륜차 관련 </a:t>
            </a:r>
            <a:r>
              <a:rPr lang="en-US" altLang="ko-KR" sz="1050" b="1" dirty="0"/>
              <a:t>9</a:t>
            </a:r>
            <a:r>
              <a:rPr lang="ko-KR" altLang="en-US" sz="1050" b="1" dirty="0"/>
              <a:t>가지 사업을 통하여 발생되는 결제 수단을 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투휠코인으로 활용할 예정입니다</a:t>
            </a:r>
            <a:r>
              <a:rPr lang="en-US" altLang="ko-KR" sz="1050" b="1" dirty="0"/>
              <a:t>.</a:t>
            </a:r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또한 사용자와 서비스 공급자들의 모든 거래 및 결제 프로세스들이 블록체인으로 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저장되어 안전하고 편리한 서비스 제공은 물론 다양한 혜택도 함께 드릴 수 있는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다목적 코인이라고 사료됩니다</a:t>
            </a:r>
            <a:r>
              <a:rPr lang="en-US" altLang="ko-KR" sz="1050" b="1" dirty="0"/>
              <a:t>.</a:t>
            </a:r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암호화 화폐의 특성인 서비스 자료의 보안성을 보장하며 빠르고 안전하게  서비스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구현이 가능합니다</a:t>
            </a:r>
            <a:r>
              <a:rPr lang="en-US" altLang="ko-KR" sz="1050" b="1" dirty="0"/>
              <a:t>.</a:t>
            </a:r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투휠코인은 아날로그 이륜차 유통시장에서 디지털 이륜차 유통 시장으로 변모하는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새로운 패러다임의 결재 플랫폼을 구축하려고 합니다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202520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1230484" y="2433389"/>
            <a:ext cx="3206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◇ 연합회 인가 부처</a:t>
            </a:r>
            <a:r>
              <a:rPr lang="ko-KR" altLang="en-US" sz="1600" b="1" dirty="0">
                <a:solidFill>
                  <a:srgbClr val="FFFF89"/>
                </a:solidFill>
              </a:rPr>
              <a:t> </a:t>
            </a:r>
            <a:r>
              <a:rPr lang="en-US" altLang="ko-KR" sz="1600" b="1" dirty="0">
                <a:solidFill>
                  <a:srgbClr val="FFFF89"/>
                </a:solidFill>
              </a:rPr>
              <a:t>: </a:t>
            </a:r>
            <a:r>
              <a:rPr lang="ko-KR" altLang="en-US" sz="1600" b="1" dirty="0">
                <a:solidFill>
                  <a:srgbClr val="FFFF89"/>
                </a:solidFill>
              </a:rPr>
              <a:t>기획재정부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B87E8-8C94-4BD1-902F-795AF05E13A6}"/>
              </a:ext>
            </a:extLst>
          </p:cNvPr>
          <p:cNvSpPr txBox="1"/>
          <p:nvPr/>
        </p:nvSpPr>
        <p:spPr>
          <a:xfrm>
            <a:off x="1230484" y="2966789"/>
            <a:ext cx="2943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◇ 연합회</a:t>
            </a:r>
            <a:r>
              <a:rPr lang="ko-KR" altLang="en-US" sz="1600" b="1" dirty="0">
                <a:solidFill>
                  <a:srgbClr val="FFFF89"/>
                </a:solidFill>
              </a:rPr>
              <a:t> </a:t>
            </a:r>
            <a:r>
              <a:rPr lang="ko-KR" altLang="en-US" sz="1600" b="1" dirty="0"/>
              <a:t>소속 협동조합 현황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6B11A-4661-423A-B95F-D5008E3F7DEC}"/>
              </a:ext>
            </a:extLst>
          </p:cNvPr>
          <p:cNvSpPr txBox="1"/>
          <p:nvPr/>
        </p:nvSpPr>
        <p:spPr>
          <a:xfrm>
            <a:off x="1658746" y="3589989"/>
            <a:ext cx="3166251" cy="51945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한국이륜차공제조합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한국이륜차공제협동조합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경기북부이륜차공제협동조합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수원이륜차공제협동조합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용인시이륜차협동조합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광주광역시이륜차공제협동조합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성남시이륜차협동조합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하남</a:t>
            </a:r>
            <a:r>
              <a:rPr lang="ko-KR" altLang="en-US" sz="1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ㆍ광주시이륜차공제협동조합</a:t>
            </a:r>
            <a:endParaRPr lang="en-US" altLang="ko-KR" sz="1400" b="1" kern="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화성시이륜차공제협동조합</a:t>
            </a:r>
            <a:endParaRPr lang="en-US" altLang="ko-KR" sz="1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평택ㆍ안성시이륜차공제협동조합</a:t>
            </a:r>
            <a:endParaRPr lang="en-US" altLang="ko-KR" sz="1400" b="1" kern="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아산</a:t>
            </a:r>
            <a:r>
              <a:rPr lang="ko-KR" altLang="en-US" sz="1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ㆍ천안시이륜차공제협동조합</a:t>
            </a:r>
            <a:endParaRPr lang="en-US" altLang="ko-KR" sz="1400" b="1" kern="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부천시이륜차공제협동조합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C7C49-DB02-4BF5-884E-AE55558E30DF}"/>
              </a:ext>
            </a:extLst>
          </p:cNvPr>
          <p:cNvSpPr txBox="1"/>
          <p:nvPr/>
        </p:nvSpPr>
        <p:spPr>
          <a:xfrm>
            <a:off x="802978" y="1795214"/>
            <a:ext cx="605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B7769"/>
                </a:solidFill>
              </a:rPr>
              <a:t>연합회와 비즈니스 파트너쉽 업무제휴</a:t>
            </a:r>
          </a:p>
        </p:txBody>
      </p:sp>
    </p:spTree>
    <p:extLst>
      <p:ext uri="{BB962C8B-B14F-4D97-AF65-F5344CB8AC3E}">
        <p14:creationId xmlns:p14="http://schemas.microsoft.com/office/powerpoint/2010/main" val="422345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643089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8011C-C5A4-45D6-9A84-5CBEE7450F61}"/>
              </a:ext>
            </a:extLst>
          </p:cNvPr>
          <p:cNvSpPr txBox="1"/>
          <p:nvPr/>
        </p:nvSpPr>
        <p:spPr>
          <a:xfrm>
            <a:off x="745828" y="2138174"/>
            <a:ext cx="5956894" cy="68432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C000"/>
                </a:solidFill>
              </a:rPr>
              <a:t>現</a:t>
            </a:r>
            <a:endParaRPr lang="en-US" altLang="ko-KR" sz="1400" b="1" dirty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㈜</a:t>
            </a:r>
            <a:r>
              <a:rPr lang="ko-KR" altLang="en-US" sz="1200" b="1" dirty="0" err="1"/>
              <a:t>투휠코인</a:t>
            </a:r>
            <a:r>
              <a:rPr lang="ko-KR" altLang="en-US" sz="1200" b="1" dirty="0"/>
              <a:t> 회장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 err="1"/>
              <a:t>대한이륜차배달교육인증협동조합연합회</a:t>
            </a:r>
            <a:r>
              <a:rPr lang="ko-KR" altLang="en-US" sz="1200" b="1" dirty="0"/>
              <a:t> 회장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 err="1"/>
              <a:t>한국이륜차공제협동조합</a:t>
            </a:r>
            <a:r>
              <a:rPr lang="ko-KR" altLang="en-US" sz="1200" b="1" dirty="0"/>
              <a:t> 이사장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㈜그랑프리</a:t>
            </a:r>
            <a:r>
              <a:rPr lang="en-US" altLang="ko-KR" sz="1200" b="1" dirty="0"/>
              <a:t>77 </a:t>
            </a:r>
            <a:r>
              <a:rPr lang="ko-KR" altLang="en-US" sz="1200" b="1" dirty="0"/>
              <a:t>회장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㈜</a:t>
            </a:r>
            <a:r>
              <a:rPr lang="ko-KR" altLang="en-US" sz="1200" b="1" dirty="0" err="1"/>
              <a:t>세얼</a:t>
            </a:r>
            <a:r>
              <a:rPr lang="ko-KR" altLang="en-US" sz="1200" b="1" dirty="0"/>
              <a:t> 회장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spc="0" dirty="0">
                <a:effectLst/>
                <a:latin typeface="+mj-ea"/>
                <a:ea typeface="+mj-ea"/>
              </a:rPr>
              <a:t>TAGO </a:t>
            </a:r>
            <a:r>
              <a:rPr lang="ko-KR" altLang="en-US" sz="1200" b="1" kern="0" spc="0" dirty="0">
                <a:effectLst/>
                <a:latin typeface="+mj-ea"/>
                <a:ea typeface="+mj-ea"/>
              </a:rPr>
              <a:t>비전 발행인</a:t>
            </a:r>
            <a:endParaRPr lang="en-US" altLang="ko-KR" sz="1200" b="1" kern="0" spc="0" dirty="0"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b="1" kern="0" spc="0" dirty="0"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kern="0" dirty="0">
                <a:solidFill>
                  <a:srgbClr val="FFC000"/>
                </a:solidFill>
                <a:latin typeface="+mj-ea"/>
                <a:ea typeface="+mj-ea"/>
              </a:rPr>
              <a:t>前</a:t>
            </a:r>
            <a:endParaRPr lang="en-US" altLang="ko-KR" sz="1400" b="1" kern="0" spc="0" dirty="0">
              <a:solidFill>
                <a:srgbClr val="FFC000"/>
              </a:solidFill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dirty="0">
                <a:latin typeface="+mj-ea"/>
                <a:ea typeface="+mj-ea"/>
              </a:rPr>
              <a:t>FIM(</a:t>
            </a:r>
            <a:r>
              <a:rPr lang="ko-KR" altLang="en-US" sz="1200" b="1" kern="0" dirty="0">
                <a:latin typeface="+mj-ea"/>
                <a:ea typeface="+mj-ea"/>
              </a:rPr>
              <a:t>국제모터사이클</a:t>
            </a:r>
            <a:r>
              <a:rPr lang="en-US" altLang="ko-KR" sz="1200" b="1" kern="0" dirty="0">
                <a:latin typeface="+mj-ea"/>
                <a:ea typeface="+mj-ea"/>
              </a:rPr>
              <a:t>)</a:t>
            </a:r>
            <a:r>
              <a:rPr lang="ko-KR" altLang="en-US" sz="1200" b="1" kern="0" dirty="0">
                <a:latin typeface="+mj-ea"/>
                <a:ea typeface="+mj-ea"/>
              </a:rPr>
              <a:t>아시아 </a:t>
            </a:r>
            <a:r>
              <a:rPr lang="ko-KR" altLang="en-US" sz="1200" b="1" kern="0" dirty="0" err="1">
                <a:latin typeface="+mj-ea"/>
                <a:ea typeface="+mj-ea"/>
              </a:rPr>
              <a:t>투어링</a:t>
            </a:r>
            <a:r>
              <a:rPr lang="ko-KR" altLang="en-US" sz="1200" b="1" kern="0" dirty="0">
                <a:latin typeface="+mj-ea"/>
                <a:ea typeface="+mj-ea"/>
              </a:rPr>
              <a:t> </a:t>
            </a:r>
            <a:r>
              <a:rPr lang="en-US" altLang="ko-KR" sz="1200" b="1" kern="0" dirty="0">
                <a:latin typeface="+mj-ea"/>
                <a:ea typeface="+mj-ea"/>
              </a:rPr>
              <a:t>CML </a:t>
            </a:r>
            <a:r>
              <a:rPr lang="ko-KR" altLang="en-US" sz="1200" b="1" kern="0" dirty="0">
                <a:latin typeface="+mj-ea"/>
                <a:ea typeface="+mj-ea"/>
              </a:rPr>
              <a:t>위원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spc="0" dirty="0">
                <a:effectLst/>
                <a:latin typeface="+mj-ea"/>
                <a:ea typeface="+mj-ea"/>
              </a:rPr>
              <a:t>UAM(</a:t>
            </a:r>
            <a:r>
              <a:rPr lang="ko-KR" altLang="en-US" sz="1200" b="1" kern="0" spc="0" dirty="0">
                <a:effectLst/>
                <a:latin typeface="+mj-ea"/>
                <a:ea typeface="+mj-ea"/>
              </a:rPr>
              <a:t>아시아모터사이클</a:t>
            </a:r>
            <a:r>
              <a:rPr lang="en-US" altLang="ko-KR" sz="1200" b="1" kern="0" spc="0" dirty="0">
                <a:effectLst/>
                <a:latin typeface="+mj-ea"/>
                <a:ea typeface="+mj-ea"/>
              </a:rPr>
              <a:t>) </a:t>
            </a:r>
            <a:r>
              <a:rPr lang="ko-KR" altLang="en-US" sz="1200" b="1" kern="0" spc="0" dirty="0" err="1">
                <a:effectLst/>
                <a:latin typeface="+mj-ea"/>
                <a:ea typeface="+mj-ea"/>
              </a:rPr>
              <a:t>투어링</a:t>
            </a:r>
            <a:r>
              <a:rPr lang="ko-KR" altLang="en-US" sz="1200" b="1" kern="0" spc="0" dirty="0">
                <a:effectLst/>
                <a:latin typeface="+mj-ea"/>
                <a:ea typeface="+mj-ea"/>
              </a:rPr>
              <a:t> 회장</a:t>
            </a:r>
            <a:endParaRPr lang="en-US" altLang="ko-KR" sz="1200" b="1" kern="0" spc="0" dirty="0"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spc="0" dirty="0">
                <a:effectLst/>
                <a:latin typeface="+mj-ea"/>
                <a:ea typeface="+mj-ea"/>
              </a:rPr>
              <a:t>KMF(</a:t>
            </a:r>
            <a:r>
              <a:rPr lang="ko-KR" altLang="en-US" sz="1200" b="1" kern="0" spc="0" dirty="0">
                <a:effectLst/>
                <a:latin typeface="+mj-ea"/>
                <a:ea typeface="+mj-ea"/>
              </a:rPr>
              <a:t>대한모터사이클연맹</a:t>
            </a:r>
            <a:r>
              <a:rPr lang="en-US" altLang="ko-KR" sz="1200" b="1" kern="0" spc="0" dirty="0">
                <a:effectLst/>
                <a:latin typeface="+mj-ea"/>
                <a:ea typeface="+mj-ea"/>
              </a:rPr>
              <a:t>) </a:t>
            </a:r>
            <a:r>
              <a:rPr lang="ko-KR" altLang="en-US" sz="1200" b="1" kern="0" dirty="0">
                <a:latin typeface="+mj-ea"/>
                <a:ea typeface="+mj-ea"/>
              </a:rPr>
              <a:t>설립 초대 회장</a:t>
            </a:r>
            <a:endParaRPr lang="en-US" altLang="ko-KR" sz="1200" b="1" kern="0" spc="0" dirty="0"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dirty="0">
                <a:latin typeface="+mj-ea"/>
                <a:ea typeface="+mj-ea"/>
              </a:rPr>
              <a:t>MJ</a:t>
            </a:r>
            <a:r>
              <a:rPr lang="ko-KR" altLang="en-US" sz="1200" b="1" kern="0" dirty="0">
                <a:latin typeface="+mj-ea"/>
                <a:ea typeface="+mj-ea"/>
              </a:rPr>
              <a:t> 드림월드 대표 </a:t>
            </a:r>
            <a:r>
              <a:rPr lang="en-US" altLang="ko-KR" sz="1200" b="1" kern="0" dirty="0">
                <a:latin typeface="+mj-ea"/>
                <a:ea typeface="+mj-ea"/>
              </a:rPr>
              <a:t>(</a:t>
            </a:r>
            <a:r>
              <a:rPr lang="ko-KR" altLang="en-US" sz="1200" b="1" kern="0" dirty="0" err="1">
                <a:latin typeface="+mj-ea"/>
                <a:ea typeface="+mj-ea"/>
              </a:rPr>
              <a:t>태백준용서킷</a:t>
            </a:r>
            <a:r>
              <a:rPr lang="ko-KR" altLang="en-US" sz="1200" b="1" kern="0" dirty="0">
                <a:latin typeface="+mj-ea"/>
                <a:ea typeface="+mj-ea"/>
              </a:rPr>
              <a:t> 대표</a:t>
            </a:r>
            <a:r>
              <a:rPr lang="en-US" altLang="ko-KR" sz="1200" b="1" kern="0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dirty="0">
                <a:latin typeface="+mj-ea"/>
                <a:ea typeface="+mj-ea"/>
              </a:rPr>
              <a:t>KAA(</a:t>
            </a:r>
            <a:r>
              <a:rPr lang="ko-KR" altLang="en-US" sz="1200" b="1" kern="0" dirty="0">
                <a:latin typeface="+mj-ea"/>
                <a:ea typeface="+mj-ea"/>
              </a:rPr>
              <a:t>한국자동차 협회</a:t>
            </a:r>
            <a:r>
              <a:rPr lang="en-US" altLang="ko-KR" sz="1200" b="1" kern="0" dirty="0">
                <a:latin typeface="+mj-ea"/>
                <a:ea typeface="+mj-ea"/>
              </a:rPr>
              <a:t>)</a:t>
            </a:r>
            <a:r>
              <a:rPr lang="ko-KR" altLang="en-US" sz="1200" b="1" kern="0" dirty="0">
                <a:latin typeface="+mj-ea"/>
                <a:ea typeface="+mj-ea"/>
              </a:rPr>
              <a:t>사무국장 </a:t>
            </a:r>
            <a:r>
              <a:rPr lang="en-US" altLang="ko-KR" sz="1200" b="1" kern="0" dirty="0">
                <a:latin typeface="+mj-ea"/>
                <a:ea typeface="+mj-ea"/>
              </a:rPr>
              <a:t>(</a:t>
            </a:r>
            <a:r>
              <a:rPr lang="ko-KR" altLang="en-US" sz="1200" b="1" kern="0" dirty="0">
                <a:latin typeface="+mj-ea"/>
                <a:ea typeface="+mj-ea"/>
              </a:rPr>
              <a:t>스포츠 국장</a:t>
            </a:r>
            <a:r>
              <a:rPr lang="en-US" altLang="ko-KR" sz="1200" b="1" kern="0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kern="0" dirty="0">
                <a:latin typeface="+mj-ea"/>
                <a:ea typeface="+mj-ea"/>
              </a:rPr>
              <a:t>IJSBA(</a:t>
            </a:r>
            <a:r>
              <a:rPr lang="ko-KR" altLang="en-US" sz="1200" b="1" kern="0" dirty="0" err="1">
                <a:latin typeface="+mj-ea"/>
                <a:ea typeface="+mj-ea"/>
              </a:rPr>
              <a:t>국제제트스키보트연맹</a:t>
            </a:r>
            <a:r>
              <a:rPr lang="en-US" altLang="ko-KR" sz="1200" b="1" kern="0" dirty="0">
                <a:latin typeface="+mj-ea"/>
                <a:ea typeface="+mj-ea"/>
              </a:rPr>
              <a:t>) </a:t>
            </a:r>
            <a:r>
              <a:rPr lang="ko-KR" altLang="en-US" sz="1200" b="1" kern="0" dirty="0">
                <a:latin typeface="+mj-ea"/>
                <a:ea typeface="+mj-ea"/>
              </a:rPr>
              <a:t>한국협회설립 초대 사무총장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한국 최초 자동차 모터사이클 국제경기장</a:t>
            </a:r>
            <a:r>
              <a:rPr lang="en-US" altLang="ko-KR" sz="1200" b="1" kern="0" dirty="0">
                <a:latin typeface="+mj-ea"/>
                <a:ea typeface="+mj-ea"/>
              </a:rPr>
              <a:t>(</a:t>
            </a:r>
            <a:r>
              <a:rPr lang="ko-KR" altLang="en-US" sz="1200" b="1" kern="0" dirty="0" err="1">
                <a:latin typeface="+mj-ea"/>
                <a:ea typeface="+mj-ea"/>
              </a:rPr>
              <a:t>태백준용서킷</a:t>
            </a:r>
            <a:r>
              <a:rPr lang="en-US" altLang="ko-KR" sz="1200" b="1" kern="0" dirty="0">
                <a:latin typeface="+mj-ea"/>
                <a:ea typeface="+mj-ea"/>
              </a:rPr>
              <a:t>) </a:t>
            </a:r>
            <a:r>
              <a:rPr lang="ko-KR" altLang="en-US" sz="1200" b="1" kern="0" dirty="0">
                <a:latin typeface="+mj-ea"/>
                <a:ea typeface="+mj-ea"/>
              </a:rPr>
              <a:t>건설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춘천 오프로드경주장 건설기획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한국 경정협회 설립 초대 사무총장</a:t>
            </a:r>
            <a:endParaRPr lang="en-US" altLang="ko-KR" sz="1200" b="1" kern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 kern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C000"/>
                </a:solidFill>
              </a:rPr>
              <a:t>수상이력</a:t>
            </a:r>
            <a:endParaRPr lang="en-US" altLang="ko-KR" sz="1400" b="1" dirty="0">
              <a:solidFill>
                <a:srgbClr val="FFC00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남북 평화 </a:t>
            </a:r>
            <a:r>
              <a:rPr lang="ko-KR" altLang="en-US" sz="1200" b="1" kern="0" dirty="0" err="1">
                <a:latin typeface="+mj-ea"/>
                <a:ea typeface="+mj-ea"/>
              </a:rPr>
              <a:t>투어링</a:t>
            </a:r>
            <a:r>
              <a:rPr lang="ko-KR" altLang="en-US" sz="1200" b="1" kern="0" dirty="0">
                <a:latin typeface="+mj-ea"/>
                <a:ea typeface="+mj-ea"/>
              </a:rPr>
              <a:t> 공로상 </a:t>
            </a:r>
            <a:r>
              <a:rPr lang="en-US" altLang="ko-KR" sz="1200" b="1" kern="0" dirty="0">
                <a:latin typeface="+mj-ea"/>
                <a:ea typeface="+mj-ea"/>
              </a:rPr>
              <a:t>: </a:t>
            </a:r>
            <a:r>
              <a:rPr lang="ko-KR" altLang="en-US" sz="1200" b="1" kern="0" dirty="0">
                <a:latin typeface="+mj-ea"/>
                <a:ea typeface="+mj-ea"/>
              </a:rPr>
              <a:t>김대중 대통령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공로상 </a:t>
            </a:r>
            <a:r>
              <a:rPr lang="en-US" altLang="ko-KR" sz="1200" b="1" kern="0" dirty="0">
                <a:latin typeface="+mj-ea"/>
                <a:ea typeface="+mj-ea"/>
              </a:rPr>
              <a:t>: </a:t>
            </a:r>
            <a:r>
              <a:rPr lang="ko-KR" altLang="en-US" sz="1200" b="1" kern="0" dirty="0">
                <a:latin typeface="+mj-ea"/>
                <a:ea typeface="+mj-ea"/>
              </a:rPr>
              <a:t>노무현 대통령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kern="0" dirty="0">
                <a:latin typeface="+mj-ea"/>
                <a:ea typeface="+mj-ea"/>
              </a:rPr>
              <a:t>모터사이클 남북평화 </a:t>
            </a:r>
            <a:r>
              <a:rPr lang="ko-KR" altLang="en-US" sz="1200" b="1" kern="0" dirty="0" err="1">
                <a:latin typeface="+mj-ea"/>
                <a:ea typeface="+mj-ea"/>
              </a:rPr>
              <a:t>투어링</a:t>
            </a:r>
            <a:r>
              <a:rPr lang="ko-KR" altLang="en-US" sz="1200" b="1" kern="0" dirty="0">
                <a:latin typeface="+mj-ea"/>
                <a:ea typeface="+mj-ea"/>
              </a:rPr>
              <a:t> 공로상 </a:t>
            </a:r>
            <a:r>
              <a:rPr lang="en-US" altLang="ko-KR" sz="1200" b="1" kern="0" dirty="0">
                <a:latin typeface="+mj-ea"/>
                <a:ea typeface="+mj-ea"/>
              </a:rPr>
              <a:t>: FIM </a:t>
            </a:r>
            <a:r>
              <a:rPr lang="ko-KR" altLang="en-US" sz="1200" b="1" kern="0" dirty="0">
                <a:latin typeface="+mj-ea"/>
                <a:ea typeface="+mj-ea"/>
              </a:rPr>
              <a:t>세계연맹총회</a:t>
            </a:r>
            <a:endParaRPr lang="en-US" altLang="ko-KR" sz="1200" b="1" kern="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2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A6C4D7-D6D2-4E92-9461-FA273B39CAE2}"/>
              </a:ext>
            </a:extLst>
          </p:cNvPr>
          <p:cNvCxnSpPr/>
          <p:nvPr/>
        </p:nvCxnSpPr>
        <p:spPr>
          <a:xfrm>
            <a:off x="850603" y="4972050"/>
            <a:ext cx="583306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31FDEB-D95B-44CE-A175-58812ECDCAB6}"/>
              </a:ext>
            </a:extLst>
          </p:cNvPr>
          <p:cNvCxnSpPr/>
          <p:nvPr/>
        </p:nvCxnSpPr>
        <p:spPr>
          <a:xfrm>
            <a:off x="860128" y="7753350"/>
            <a:ext cx="583306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0B8556-5EC5-44F3-83A9-1A99CF88F144}"/>
              </a:ext>
            </a:extLst>
          </p:cNvPr>
          <p:cNvCxnSpPr/>
          <p:nvPr/>
        </p:nvCxnSpPr>
        <p:spPr>
          <a:xfrm>
            <a:off x="869653" y="8886825"/>
            <a:ext cx="583306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858899-9CA0-4A47-8427-84B68E31C254}"/>
              </a:ext>
            </a:extLst>
          </p:cNvPr>
          <p:cNvCxnSpPr/>
          <p:nvPr/>
        </p:nvCxnSpPr>
        <p:spPr>
          <a:xfrm>
            <a:off x="850603" y="2209800"/>
            <a:ext cx="583306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A5EE8E-6BF6-4551-BADF-DFDBEEE2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44" y="2337113"/>
            <a:ext cx="1724025" cy="215265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24447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F146-2921-4CE7-B5B4-F6A522BC8AFD}"/>
              </a:ext>
            </a:extLst>
          </p:cNvPr>
          <p:cNvSpPr/>
          <p:nvPr/>
        </p:nvSpPr>
        <p:spPr>
          <a:xfrm>
            <a:off x="247650" y="1"/>
            <a:ext cx="6610350" cy="154305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0A64-99BF-457E-B5CA-7EFD0A152DAC}"/>
              </a:ext>
            </a:extLst>
          </p:cNvPr>
          <p:cNvSpPr/>
          <p:nvPr/>
        </p:nvSpPr>
        <p:spPr>
          <a:xfrm>
            <a:off x="563526" y="676718"/>
            <a:ext cx="287077" cy="512787"/>
          </a:xfrm>
          <a:prstGeom prst="rect">
            <a:avLst/>
          </a:prstGeom>
          <a:solidFill>
            <a:srgbClr val="FB7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60597-33F8-406B-8C9A-2C1A9D625EED}"/>
              </a:ext>
            </a:extLst>
          </p:cNvPr>
          <p:cNvSpPr txBox="1"/>
          <p:nvPr/>
        </p:nvSpPr>
        <p:spPr>
          <a:xfrm>
            <a:off x="822028" y="833249"/>
            <a:ext cx="538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대한이륜차배달교육인증협동조합연합회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30F-1A09-4E68-841B-60F8864ABF2A}"/>
              </a:ext>
            </a:extLst>
          </p:cNvPr>
          <p:cNvSpPr txBox="1"/>
          <p:nvPr/>
        </p:nvSpPr>
        <p:spPr>
          <a:xfrm>
            <a:off x="602289" y="1462114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FF89"/>
                </a:solidFill>
              </a:rPr>
              <a:t>신준용</a:t>
            </a:r>
            <a:r>
              <a:rPr lang="ko-KR" altLang="en-US" sz="1600" b="1" dirty="0">
                <a:solidFill>
                  <a:srgbClr val="FFFF89"/>
                </a:solidFill>
              </a:rPr>
              <a:t> 연합회 회장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7F62C-900B-4C10-A488-E9946AD2A3C3}"/>
              </a:ext>
            </a:extLst>
          </p:cNvPr>
          <p:cNvSpPr txBox="1"/>
          <p:nvPr/>
        </p:nvSpPr>
        <p:spPr>
          <a:xfrm>
            <a:off x="602954" y="1866222"/>
            <a:ext cx="5956894" cy="725871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F8ECB6-9963-4FE8-B282-88694D7B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91" y="1976907"/>
            <a:ext cx="2703110" cy="18578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1DFA2F-F16A-45F0-AA11-A1F5AD103B7E}"/>
              </a:ext>
            </a:extLst>
          </p:cNvPr>
          <p:cNvSpPr txBox="1"/>
          <p:nvPr/>
        </p:nvSpPr>
        <p:spPr>
          <a:xfrm>
            <a:off x="605194" y="3907113"/>
            <a:ext cx="3098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FIM </a:t>
            </a:r>
            <a:r>
              <a:rPr lang="ko-KR" altLang="en-US" sz="1100" b="1" dirty="0"/>
              <a:t>세계 연맹 총회에서 </a:t>
            </a:r>
            <a:br>
              <a:rPr lang="en-US" altLang="ko-KR" sz="1100" b="1" dirty="0"/>
            </a:br>
            <a:r>
              <a:rPr lang="en-US" altLang="ko-KR" sz="1100" b="1" dirty="0"/>
              <a:t>“</a:t>
            </a:r>
            <a:r>
              <a:rPr lang="ko-KR" altLang="en-US" sz="1100" b="1" dirty="0">
                <a:solidFill>
                  <a:srgbClr val="FFFF00"/>
                </a:solidFill>
              </a:rPr>
              <a:t>모토사이클 남북 평화 </a:t>
            </a:r>
            <a:r>
              <a:rPr lang="ko-KR" altLang="en-US" sz="1100" b="1" dirty="0" err="1">
                <a:solidFill>
                  <a:srgbClr val="FFFF00"/>
                </a:solidFill>
              </a:rPr>
              <a:t>투어링</a:t>
            </a:r>
            <a:r>
              <a:rPr lang="ko-KR" altLang="en-US" sz="1100" b="1" dirty="0">
                <a:solidFill>
                  <a:srgbClr val="FFFF00"/>
                </a:solidFill>
              </a:rPr>
              <a:t> 공로상</a:t>
            </a:r>
            <a:r>
              <a:rPr lang="en-US" altLang="ko-KR" sz="1100" b="1" dirty="0"/>
              <a:t>“ </a:t>
            </a:r>
            <a:r>
              <a:rPr lang="ko-KR" altLang="en-US" sz="1100" b="1" dirty="0"/>
              <a:t>수여식</a:t>
            </a:r>
            <a:r>
              <a:rPr lang="en-US" altLang="ko-KR" sz="1100" b="1" dirty="0"/>
              <a:t> 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5C5A274-6332-4EBF-8655-8D28BB55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690" y="1976907"/>
            <a:ext cx="2386369" cy="17621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97C992-62FD-466C-8516-C9B94D785D89}"/>
              </a:ext>
            </a:extLst>
          </p:cNvPr>
          <p:cNvSpPr txBox="1"/>
          <p:nvPr/>
        </p:nvSpPr>
        <p:spPr>
          <a:xfrm>
            <a:off x="4291625" y="3907112"/>
            <a:ext cx="2018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스위스 </a:t>
            </a:r>
            <a:r>
              <a:rPr lang="en-US" altLang="ko-KR" sz="1100" b="1" dirty="0"/>
              <a:t>FIM </a:t>
            </a:r>
            <a:r>
              <a:rPr lang="ko-KR" altLang="en-US" sz="1100" b="1" dirty="0"/>
              <a:t>본사에서</a:t>
            </a:r>
            <a:br>
              <a:rPr lang="en-US" altLang="ko-KR" sz="1100" b="1" dirty="0"/>
            </a:br>
            <a:r>
              <a:rPr lang="en-US" altLang="ko-KR" sz="1100" b="1" dirty="0"/>
              <a:t>FIM </a:t>
            </a:r>
            <a:r>
              <a:rPr lang="ko-KR" altLang="en-US" sz="1100" b="1" dirty="0"/>
              <a:t>사무총장과 </a:t>
            </a:r>
            <a:r>
              <a:rPr lang="ko-KR" altLang="en-US" sz="1100" b="1" dirty="0" err="1"/>
              <a:t>신준용</a:t>
            </a:r>
            <a:r>
              <a:rPr lang="ko-KR" altLang="en-US" sz="1100" b="1" dirty="0"/>
              <a:t> 회장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47BD4A-FC0D-4CC6-9AC1-F15B3853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95" y="4608514"/>
            <a:ext cx="2355979" cy="386563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3B408D-438B-4E00-A2E5-68093760120D}"/>
              </a:ext>
            </a:extLst>
          </p:cNvPr>
          <p:cNvSpPr txBox="1"/>
          <p:nvPr/>
        </p:nvSpPr>
        <p:spPr>
          <a:xfrm>
            <a:off x="994228" y="8610246"/>
            <a:ext cx="1986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FF00"/>
                </a:solidFill>
              </a:rPr>
              <a:t>국제 모터 사이클 연맹</a:t>
            </a:r>
            <a:r>
              <a:rPr lang="en-US" altLang="ko-KR" sz="1100" b="1" dirty="0">
                <a:solidFill>
                  <a:srgbClr val="FFFF00"/>
                </a:solidFill>
              </a:rPr>
              <a:t>(FIM)</a:t>
            </a:r>
            <a:br>
              <a:rPr lang="en-US" altLang="ko-KR" sz="1100" b="1" dirty="0">
                <a:solidFill>
                  <a:srgbClr val="FFFF00"/>
                </a:solidFill>
              </a:rPr>
            </a:br>
            <a:r>
              <a:rPr lang="ko-KR" altLang="en-US" sz="1100" b="1" dirty="0">
                <a:solidFill>
                  <a:srgbClr val="FFFF00"/>
                </a:solidFill>
              </a:rPr>
              <a:t>회장과 함께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CE2AAA0-687B-4782-A3BA-592BA06D6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690" y="4608514"/>
            <a:ext cx="2333211" cy="154305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26CC60-0963-41A4-A43E-70EF5A346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933" y="6248399"/>
            <a:ext cx="2130193" cy="20623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70DA7C-8956-4930-8E9D-C3A43FD600DE}"/>
              </a:ext>
            </a:extLst>
          </p:cNvPr>
          <p:cNvSpPr txBox="1"/>
          <p:nvPr/>
        </p:nvSpPr>
        <p:spPr>
          <a:xfrm>
            <a:off x="4473474" y="8624421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태백 준용 서킷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조인식 및 기자회견</a:t>
            </a:r>
          </a:p>
        </p:txBody>
      </p:sp>
    </p:spTree>
    <p:extLst>
      <p:ext uri="{BB962C8B-B14F-4D97-AF65-F5344CB8AC3E}">
        <p14:creationId xmlns:p14="http://schemas.microsoft.com/office/powerpoint/2010/main" val="388990904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1790</TotalTime>
  <Words>1411</Words>
  <Application>Microsoft Office PowerPoint</Application>
  <PresentationFormat>화면 슬라이드 쇼(4:3)</PresentationFormat>
  <Paragraphs>787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굴림체</vt:lpstr>
      <vt:lpstr>맑은 고딕</vt:lpstr>
      <vt:lpstr>Arial</vt:lpstr>
      <vt:lpstr>Bodoni MT Black</vt:lpstr>
      <vt:lpstr>Century Schoolbook</vt:lpstr>
      <vt:lpstr>Wingdings</vt:lpstr>
      <vt:lpstr>Wingdings 2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148</cp:revision>
  <cp:lastPrinted>2021-06-11T08:21:05Z</cp:lastPrinted>
  <dcterms:created xsi:type="dcterms:W3CDTF">2021-05-17T01:50:08Z</dcterms:created>
  <dcterms:modified xsi:type="dcterms:W3CDTF">2021-06-18T01:34:56Z</dcterms:modified>
</cp:coreProperties>
</file>